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5211" r:id="rId2"/>
    <p:sldId id="5179" r:id="rId3"/>
    <p:sldId id="5107" r:id="rId4"/>
    <p:sldId id="5207" r:id="rId5"/>
    <p:sldId id="5130" r:id="rId6"/>
    <p:sldId id="5198" r:id="rId7"/>
    <p:sldId id="5208" r:id="rId8"/>
    <p:sldId id="5183" r:id="rId9"/>
    <p:sldId id="5191" r:id="rId10"/>
    <p:sldId id="5181" r:id="rId11"/>
    <p:sldId id="5131" r:id="rId12"/>
    <p:sldId id="5190" r:id="rId13"/>
    <p:sldId id="5188" r:id="rId14"/>
    <p:sldId id="5189" r:id="rId15"/>
    <p:sldId id="5133" r:id="rId16"/>
    <p:sldId id="5210" r:id="rId17"/>
    <p:sldId id="5193" r:id="rId18"/>
    <p:sldId id="5184" r:id="rId19"/>
    <p:sldId id="5185" r:id="rId20"/>
    <p:sldId id="5187" r:id="rId21"/>
    <p:sldId id="5134" r:id="rId22"/>
    <p:sldId id="5195" r:id="rId23"/>
    <p:sldId id="5194" r:id="rId24"/>
    <p:sldId id="5196" r:id="rId25"/>
    <p:sldId id="30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svg>
</file>

<file path=ppt/media/image2.png>
</file>

<file path=ppt/media/image3.pn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1AB3A-29A6-DFEE-BD98-EF39BFFC1F05}"/>
              </a:ext>
            </a:extLst>
          </p:cNvPr>
          <p:cNvSpPr>
            <a:spLocks noGrp="1"/>
          </p:cNvSpPr>
          <p:nvPr>
            <p:ph type="ctrTitle"/>
          </p:nvPr>
        </p:nvSpPr>
        <p:spPr>
          <a:xfrm>
            <a:off x="1524000" y="1122363"/>
            <a:ext cx="9144000" cy="2387600"/>
          </a:xfrm>
        </p:spPr>
        <p:txBody>
          <a:bodyPr anchor="b"/>
          <a:lstStyle>
            <a:lvl1pPr algn="ctr">
              <a:defRPr sz="6000" b="1" i="1">
                <a:latin typeface="Garamond" panose="02020404030301010803" pitchFamily="18" charset="0"/>
              </a:defRPr>
            </a:lvl1pPr>
          </a:lstStyle>
          <a:p>
            <a:r>
              <a:rPr lang="en-US"/>
              <a:t>Click to edit Master title style</a:t>
            </a:r>
          </a:p>
        </p:txBody>
      </p:sp>
      <p:sp>
        <p:nvSpPr>
          <p:cNvPr id="3" name="Subtitle 2">
            <a:extLst>
              <a:ext uri="{FF2B5EF4-FFF2-40B4-BE49-F238E27FC236}">
                <a16:creationId xmlns:a16="http://schemas.microsoft.com/office/drawing/2014/main" id="{6CE5CF12-38FC-E9AF-C7A1-3400183156AE}"/>
              </a:ext>
            </a:extLst>
          </p:cNvPr>
          <p:cNvSpPr>
            <a:spLocks noGrp="1"/>
          </p:cNvSpPr>
          <p:nvPr>
            <p:ph type="subTitle" idx="1"/>
          </p:nvPr>
        </p:nvSpPr>
        <p:spPr>
          <a:xfrm>
            <a:off x="1524000" y="3602038"/>
            <a:ext cx="9144000" cy="1655762"/>
          </a:xfrm>
        </p:spPr>
        <p:txBody>
          <a:bodyPr/>
          <a:lstStyle>
            <a:lvl1pPr marL="0" indent="0" algn="ctr">
              <a:buNone/>
              <a:defRPr sz="2400" i="1">
                <a:latin typeface="Garamond" panose="02020404030301010803"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860FCD-458D-4E43-4383-761668C08F1B}"/>
              </a:ext>
            </a:extLst>
          </p:cNvPr>
          <p:cNvSpPr>
            <a:spLocks noGrp="1"/>
          </p:cNvSpPr>
          <p:nvPr>
            <p:ph type="dt" sz="half" idx="10"/>
          </p:nvPr>
        </p:nvSpPr>
        <p:spPr/>
        <p:txBody>
          <a:bodyPr/>
          <a:lstStyle/>
          <a:p>
            <a:fld id="{373503AD-24D2-F04B-A5C1-AA31754D0B29}" type="datetimeFigureOut">
              <a:t>6/7/24</a:t>
            </a:fld>
            <a:endParaRPr lang="en-US"/>
          </a:p>
        </p:txBody>
      </p:sp>
      <p:sp>
        <p:nvSpPr>
          <p:cNvPr id="5" name="Footer Placeholder 4">
            <a:extLst>
              <a:ext uri="{FF2B5EF4-FFF2-40B4-BE49-F238E27FC236}">
                <a16:creationId xmlns:a16="http://schemas.microsoft.com/office/drawing/2014/main" id="{D1B2C482-3E9F-C58A-8385-3FD092398A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13B55F-4685-78A8-3C5E-C85E35D885D3}"/>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406963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4267E-81CC-F7F8-9DBA-AB2394D38A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25FFE4B-D240-94D3-5140-66C4985B78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D0411-E2C1-AC06-E40A-B13FA9AC34C0}"/>
              </a:ext>
            </a:extLst>
          </p:cNvPr>
          <p:cNvSpPr>
            <a:spLocks noGrp="1"/>
          </p:cNvSpPr>
          <p:nvPr>
            <p:ph type="dt" sz="half" idx="10"/>
          </p:nvPr>
        </p:nvSpPr>
        <p:spPr/>
        <p:txBody>
          <a:bodyPr/>
          <a:lstStyle/>
          <a:p>
            <a:fld id="{373503AD-24D2-F04B-A5C1-AA31754D0B29}" type="datetimeFigureOut">
              <a:t>6/7/24</a:t>
            </a:fld>
            <a:endParaRPr lang="en-US"/>
          </a:p>
        </p:txBody>
      </p:sp>
      <p:sp>
        <p:nvSpPr>
          <p:cNvPr id="5" name="Footer Placeholder 4">
            <a:extLst>
              <a:ext uri="{FF2B5EF4-FFF2-40B4-BE49-F238E27FC236}">
                <a16:creationId xmlns:a16="http://schemas.microsoft.com/office/drawing/2014/main" id="{32A1386E-7A89-2DFF-6177-D4FD5A8E02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793D28-63D2-BB70-16DF-1DD1DE52BE26}"/>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414647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D3DC68-7388-25FF-0F7C-C72D7F34B8B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1E38907-869C-1080-2002-FB051E83A5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757DF-7A85-348C-5F94-CD8677C61848}"/>
              </a:ext>
            </a:extLst>
          </p:cNvPr>
          <p:cNvSpPr>
            <a:spLocks noGrp="1"/>
          </p:cNvSpPr>
          <p:nvPr>
            <p:ph type="dt" sz="half" idx="10"/>
          </p:nvPr>
        </p:nvSpPr>
        <p:spPr/>
        <p:txBody>
          <a:bodyPr/>
          <a:lstStyle/>
          <a:p>
            <a:fld id="{373503AD-24D2-F04B-A5C1-AA31754D0B29}" type="datetimeFigureOut">
              <a:t>6/7/24</a:t>
            </a:fld>
            <a:endParaRPr lang="en-US"/>
          </a:p>
        </p:txBody>
      </p:sp>
      <p:sp>
        <p:nvSpPr>
          <p:cNvPr id="5" name="Footer Placeholder 4">
            <a:extLst>
              <a:ext uri="{FF2B5EF4-FFF2-40B4-BE49-F238E27FC236}">
                <a16:creationId xmlns:a16="http://schemas.microsoft.com/office/drawing/2014/main" id="{E8A8683E-816F-6E1A-A80F-81574D631C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0CBC1B-47DC-B7D3-7968-C87D6C7FA6FF}"/>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17021622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5240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609600" y="1524001"/>
            <a:ext cx="10972800" cy="4602163"/>
          </a:xfrm>
          <a:prstGeom prst="rect">
            <a:avLst/>
          </a:prstGeom>
        </p:spPr>
        <p:txBody>
          <a:bodyPr/>
          <a:lstStyle>
            <a:lvl1pPr>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en-US">
                <a:solidFill>
                  <a:srgbClr val="000000"/>
                </a:solidFill>
              </a:rPr>
              <a:t>http://ontologist.com</a:t>
            </a:r>
          </a:p>
        </p:txBody>
      </p:sp>
      <p:sp>
        <p:nvSpPr>
          <p:cNvPr id="6" name="Rectangle 6"/>
          <p:cNvSpPr>
            <a:spLocks noGrp="1" noChangeArrowheads="1"/>
          </p:cNvSpPr>
          <p:nvPr>
            <p:ph type="sldNum" sz="quarter" idx="12"/>
          </p:nvPr>
        </p:nvSpPr>
        <p:spPr>
          <a:ln/>
        </p:spPr>
        <p:txBody>
          <a:bodyPr/>
          <a:lstStyle>
            <a:lvl1pPr>
              <a:defRPr/>
            </a:lvl1pPr>
          </a:lstStyle>
          <a:p>
            <a:pPr>
              <a:defRPr/>
            </a:pPr>
            <a:fld id="{C411CC99-896E-46B2-9B2B-ED07EA2F8C3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3031436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ontent: Two">
    <p:spTree>
      <p:nvGrpSpPr>
        <p:cNvPr id="1" name=""/>
        <p:cNvGrpSpPr/>
        <p:nvPr/>
      </p:nvGrpSpPr>
      <p:grpSpPr>
        <a:xfrm>
          <a:off x="0" y="0"/>
          <a:ext cx="0" cy="0"/>
          <a:chOff x="0" y="0"/>
          <a:chExt cx="0" cy="0"/>
        </a:xfrm>
      </p:grpSpPr>
      <p:sp>
        <p:nvSpPr>
          <p:cNvPr id="2" name="Title 1"/>
          <p:cNvSpPr>
            <a:spLocks noGrp="1"/>
          </p:cNvSpPr>
          <p:nvPr>
            <p:ph type="title"/>
          </p:nvPr>
        </p:nvSpPr>
        <p:spPr>
          <a:xfrm>
            <a:off x="719403" y="685800"/>
            <a:ext cx="10761397" cy="914400"/>
          </a:xfrm>
        </p:spPr>
        <p:txBody>
          <a:bodyPr/>
          <a:lstStyle/>
          <a:p>
            <a:r>
              <a:rPr lang="en-US" noProof="0"/>
              <a:t>Click to edit Master title style</a:t>
            </a:r>
            <a:endParaRPr lang="en-GB" noProof="0"/>
          </a:p>
        </p:txBody>
      </p:sp>
      <p:sp>
        <p:nvSpPr>
          <p:cNvPr id="28" name="Content Placeholder 26"/>
          <p:cNvSpPr>
            <a:spLocks noGrp="1"/>
          </p:cNvSpPr>
          <p:nvPr>
            <p:ph sz="quarter" idx="14"/>
          </p:nvPr>
        </p:nvSpPr>
        <p:spPr>
          <a:xfrm>
            <a:off x="711200" y="1752602"/>
            <a:ext cx="5283200" cy="441959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1" name="Content Placeholder 26"/>
          <p:cNvSpPr>
            <a:spLocks noGrp="1"/>
          </p:cNvSpPr>
          <p:nvPr>
            <p:ph sz="quarter" idx="15"/>
          </p:nvPr>
        </p:nvSpPr>
        <p:spPr>
          <a:xfrm>
            <a:off x="6197602" y="1752600"/>
            <a:ext cx="5283199" cy="44196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Slide Number Placeholder 15"/>
          <p:cNvSpPr>
            <a:spLocks noGrp="1"/>
          </p:cNvSpPr>
          <p:nvPr>
            <p:ph type="sldNum" sz="quarter" idx="18"/>
          </p:nvPr>
        </p:nvSpPr>
        <p:spPr/>
        <p:txBody>
          <a:bodyPr/>
          <a:lstStyle/>
          <a:p>
            <a:r>
              <a:rPr lang="en-GB"/>
              <a:t>Slide </a:t>
            </a:r>
            <a:fld id="{E44EE0AE-258D-448E-BE6F-A5950D950578}" type="slidenum">
              <a:rPr lang="en-GB" smtClean="0"/>
              <a:pPr/>
              <a:t>‹#›</a:t>
            </a:fld>
            <a:endParaRPr lang="en-GB"/>
          </a:p>
        </p:txBody>
      </p:sp>
      <p:sp>
        <p:nvSpPr>
          <p:cNvPr id="17" name="PwCFirm"/>
          <p:cNvSpPr txBox="1"/>
          <p:nvPr userDrawn="1"/>
        </p:nvSpPr>
        <p:spPr>
          <a:xfrm>
            <a:off x="711200" y="6477001"/>
            <a:ext cx="3454400" cy="152401"/>
          </a:xfrm>
          <a:prstGeom prst="rect">
            <a:avLst/>
          </a:prstGeom>
          <a:noFill/>
        </p:spPr>
        <p:txBody>
          <a:bodyPr vert="horz" wrap="square" lIns="0" tIns="0" rIns="0" bIns="0" rtlCol="0">
            <a:noAutofit/>
          </a:bodyPr>
          <a:lstStyle/>
          <a:p>
            <a:pPr indent="-274320" algn="l">
              <a:lnSpc>
                <a:spcPct val="100000"/>
              </a:lnSpc>
              <a:spcBef>
                <a:spcPct val="0"/>
              </a:spcBef>
              <a:spcAft>
                <a:spcPct val="0"/>
              </a:spcAft>
            </a:pPr>
            <a:endParaRPr kumimoji="0" lang="en-GB" sz="1000" b="0" i="0" u="none" baseline="0" dirty="0" err="1">
              <a:effectLst/>
              <a:latin typeface="Arial"/>
            </a:endParaRPr>
          </a:p>
        </p:txBody>
      </p:sp>
    </p:spTree>
    <p:extLst>
      <p:ext uri="{BB962C8B-B14F-4D97-AF65-F5344CB8AC3E}">
        <p14:creationId xmlns:p14="http://schemas.microsoft.com/office/powerpoint/2010/main" val="660407688"/>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0E112-A927-1C8B-4937-ED78DFF1B8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C591FF-0BA0-BCAC-2C51-C55A2A293501}"/>
              </a:ext>
            </a:extLst>
          </p:cNvPr>
          <p:cNvSpPr>
            <a:spLocks noGrp="1"/>
          </p:cNvSpPr>
          <p:nvPr>
            <p:ph idx="1"/>
          </p:nvPr>
        </p:nvSpPr>
        <p:spPr/>
        <p:txBody>
          <a:bodyPr/>
          <a:lstStyle>
            <a:lvl1pPr>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5C3C4-2370-B734-AFA3-F1F96925E7E1}"/>
              </a:ext>
            </a:extLst>
          </p:cNvPr>
          <p:cNvSpPr>
            <a:spLocks noGrp="1"/>
          </p:cNvSpPr>
          <p:nvPr>
            <p:ph type="dt" sz="half" idx="10"/>
          </p:nvPr>
        </p:nvSpPr>
        <p:spPr/>
        <p:txBody>
          <a:bodyPr/>
          <a:lstStyle/>
          <a:p>
            <a:fld id="{373503AD-24D2-F04B-A5C1-AA31754D0B29}" type="datetimeFigureOut">
              <a:t>6/7/24</a:t>
            </a:fld>
            <a:endParaRPr lang="en-US"/>
          </a:p>
        </p:txBody>
      </p:sp>
      <p:sp>
        <p:nvSpPr>
          <p:cNvPr id="5" name="Footer Placeholder 4">
            <a:extLst>
              <a:ext uri="{FF2B5EF4-FFF2-40B4-BE49-F238E27FC236}">
                <a16:creationId xmlns:a16="http://schemas.microsoft.com/office/drawing/2014/main" id="{6873588F-BFE8-14DC-7927-C6078500A9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7CD1F8-C396-DE68-E171-06B5B9E9FD9E}"/>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1693977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1ED80-6B29-BF97-5E24-90120002AD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2BC69B-2519-C00A-7ED6-4B3D850CE21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7D8F03B-6149-6334-C0CD-343AB4C3B0B0}"/>
              </a:ext>
            </a:extLst>
          </p:cNvPr>
          <p:cNvSpPr>
            <a:spLocks noGrp="1"/>
          </p:cNvSpPr>
          <p:nvPr>
            <p:ph type="dt" sz="half" idx="10"/>
          </p:nvPr>
        </p:nvSpPr>
        <p:spPr/>
        <p:txBody>
          <a:bodyPr/>
          <a:lstStyle/>
          <a:p>
            <a:fld id="{373503AD-24D2-F04B-A5C1-AA31754D0B29}" type="datetimeFigureOut">
              <a:t>6/7/24</a:t>
            </a:fld>
            <a:endParaRPr lang="en-US"/>
          </a:p>
        </p:txBody>
      </p:sp>
      <p:sp>
        <p:nvSpPr>
          <p:cNvPr id="5" name="Footer Placeholder 4">
            <a:extLst>
              <a:ext uri="{FF2B5EF4-FFF2-40B4-BE49-F238E27FC236}">
                <a16:creationId xmlns:a16="http://schemas.microsoft.com/office/drawing/2014/main" id="{29593516-BB31-DA4D-AB6F-BFB01C1281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6D5CDE-B307-21F2-867C-DC4DF8C4E40C}"/>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57900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79E6A-17B8-778C-FF75-E619928E45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F12D5B-44EE-EA69-D35D-B626A46A3B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098F79-219E-C8B9-56F1-2A85BCDD22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6C47F3-7FED-DB77-E9F1-E29624879858}"/>
              </a:ext>
            </a:extLst>
          </p:cNvPr>
          <p:cNvSpPr>
            <a:spLocks noGrp="1"/>
          </p:cNvSpPr>
          <p:nvPr>
            <p:ph type="dt" sz="half" idx="10"/>
          </p:nvPr>
        </p:nvSpPr>
        <p:spPr/>
        <p:txBody>
          <a:bodyPr/>
          <a:lstStyle/>
          <a:p>
            <a:fld id="{373503AD-24D2-F04B-A5C1-AA31754D0B29}" type="datetimeFigureOut">
              <a:t>6/7/24</a:t>
            </a:fld>
            <a:endParaRPr lang="en-US"/>
          </a:p>
        </p:txBody>
      </p:sp>
      <p:sp>
        <p:nvSpPr>
          <p:cNvPr id="6" name="Footer Placeholder 5">
            <a:extLst>
              <a:ext uri="{FF2B5EF4-FFF2-40B4-BE49-F238E27FC236}">
                <a16:creationId xmlns:a16="http://schemas.microsoft.com/office/drawing/2014/main" id="{18EF1799-6EFC-203F-E1CB-253CAC90D6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C1442B-11ED-F7AA-01B8-2C3F0A493070}"/>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355566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7C431-DE4B-789D-E456-86E843FE989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D858DA6-172B-3E50-92E9-D56DE9F2FD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86F6EC-1FD3-07D2-3AD8-FA4B913BE2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C3ABFD-6F34-181F-BECB-84D0612FAF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9D10FC-BD05-41C3-DE2E-969CC433D3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78D0D49-9A1B-0478-BDC8-4764F5078B45}"/>
              </a:ext>
            </a:extLst>
          </p:cNvPr>
          <p:cNvSpPr>
            <a:spLocks noGrp="1"/>
          </p:cNvSpPr>
          <p:nvPr>
            <p:ph type="dt" sz="half" idx="10"/>
          </p:nvPr>
        </p:nvSpPr>
        <p:spPr/>
        <p:txBody>
          <a:bodyPr/>
          <a:lstStyle/>
          <a:p>
            <a:fld id="{373503AD-24D2-F04B-A5C1-AA31754D0B29}" type="datetimeFigureOut">
              <a:t>6/7/24</a:t>
            </a:fld>
            <a:endParaRPr lang="en-US"/>
          </a:p>
        </p:txBody>
      </p:sp>
      <p:sp>
        <p:nvSpPr>
          <p:cNvPr id="8" name="Footer Placeholder 7">
            <a:extLst>
              <a:ext uri="{FF2B5EF4-FFF2-40B4-BE49-F238E27FC236}">
                <a16:creationId xmlns:a16="http://schemas.microsoft.com/office/drawing/2014/main" id="{F9EB4F06-A0FC-EA87-1CE2-78BCB70A0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07FF98-CB54-9036-8EDA-027CE6AB532E}"/>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2327187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8E020-6054-97A7-8621-F2F73D571E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52E7FC6-2721-FF5D-3412-027453A5AE5A}"/>
              </a:ext>
            </a:extLst>
          </p:cNvPr>
          <p:cNvSpPr>
            <a:spLocks noGrp="1"/>
          </p:cNvSpPr>
          <p:nvPr>
            <p:ph type="dt" sz="half" idx="10"/>
          </p:nvPr>
        </p:nvSpPr>
        <p:spPr/>
        <p:txBody>
          <a:bodyPr/>
          <a:lstStyle/>
          <a:p>
            <a:fld id="{373503AD-24D2-F04B-A5C1-AA31754D0B29}" type="datetimeFigureOut">
              <a:t>6/7/24</a:t>
            </a:fld>
            <a:endParaRPr lang="en-US"/>
          </a:p>
        </p:txBody>
      </p:sp>
      <p:sp>
        <p:nvSpPr>
          <p:cNvPr id="4" name="Footer Placeholder 3">
            <a:extLst>
              <a:ext uri="{FF2B5EF4-FFF2-40B4-BE49-F238E27FC236}">
                <a16:creationId xmlns:a16="http://schemas.microsoft.com/office/drawing/2014/main" id="{89BF4897-9117-CB63-FB09-E27C92E12A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CC934C-583B-7272-2491-DC5C122039A5}"/>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5190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54F60B-7360-BF46-C12F-8CE68A33A4A4}"/>
              </a:ext>
            </a:extLst>
          </p:cNvPr>
          <p:cNvSpPr>
            <a:spLocks noGrp="1"/>
          </p:cNvSpPr>
          <p:nvPr>
            <p:ph type="dt" sz="half" idx="10"/>
          </p:nvPr>
        </p:nvSpPr>
        <p:spPr/>
        <p:txBody>
          <a:bodyPr/>
          <a:lstStyle/>
          <a:p>
            <a:fld id="{373503AD-24D2-F04B-A5C1-AA31754D0B29}" type="datetimeFigureOut">
              <a:t>6/7/24</a:t>
            </a:fld>
            <a:endParaRPr lang="en-US"/>
          </a:p>
        </p:txBody>
      </p:sp>
      <p:sp>
        <p:nvSpPr>
          <p:cNvPr id="3" name="Footer Placeholder 2">
            <a:extLst>
              <a:ext uri="{FF2B5EF4-FFF2-40B4-BE49-F238E27FC236}">
                <a16:creationId xmlns:a16="http://schemas.microsoft.com/office/drawing/2014/main" id="{3A71875E-A79C-81C5-3749-C58115613C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83141A-05A2-C746-C8A1-60A7D25FCD6A}"/>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1208908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7485E-2EB8-7700-F135-DE0C224CCB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95F6BE-5394-C1FF-B7DF-1C5BC169BB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18E153-E882-7D01-90F1-2257067BFA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70155E-1AA0-B9FA-DEB7-16EF2879D9D1}"/>
              </a:ext>
            </a:extLst>
          </p:cNvPr>
          <p:cNvSpPr>
            <a:spLocks noGrp="1"/>
          </p:cNvSpPr>
          <p:nvPr>
            <p:ph type="dt" sz="half" idx="10"/>
          </p:nvPr>
        </p:nvSpPr>
        <p:spPr/>
        <p:txBody>
          <a:bodyPr/>
          <a:lstStyle/>
          <a:p>
            <a:fld id="{373503AD-24D2-F04B-A5C1-AA31754D0B29}" type="datetimeFigureOut">
              <a:t>6/7/24</a:t>
            </a:fld>
            <a:endParaRPr lang="en-US"/>
          </a:p>
        </p:txBody>
      </p:sp>
      <p:sp>
        <p:nvSpPr>
          <p:cNvPr id="6" name="Footer Placeholder 5">
            <a:extLst>
              <a:ext uri="{FF2B5EF4-FFF2-40B4-BE49-F238E27FC236}">
                <a16:creationId xmlns:a16="http://schemas.microsoft.com/office/drawing/2014/main" id="{56E3C570-79B3-D611-073E-63E112C686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EA60DF-032C-BDFB-61B8-E8DCB6CE79DE}"/>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3849573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CE054-39B5-8E60-05E0-5D51DD343A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EE3B5C4-9277-7D93-1F3F-7CD55984B4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7CF05DD-F49D-E262-2EB1-63C906579D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3009B9-45C5-A0F0-43C5-44F18ED77F67}"/>
              </a:ext>
            </a:extLst>
          </p:cNvPr>
          <p:cNvSpPr>
            <a:spLocks noGrp="1"/>
          </p:cNvSpPr>
          <p:nvPr>
            <p:ph type="dt" sz="half" idx="10"/>
          </p:nvPr>
        </p:nvSpPr>
        <p:spPr/>
        <p:txBody>
          <a:bodyPr/>
          <a:lstStyle/>
          <a:p>
            <a:fld id="{373503AD-24D2-F04B-A5C1-AA31754D0B29}" type="datetimeFigureOut">
              <a:t>6/7/24</a:t>
            </a:fld>
            <a:endParaRPr lang="en-US"/>
          </a:p>
        </p:txBody>
      </p:sp>
      <p:sp>
        <p:nvSpPr>
          <p:cNvPr id="6" name="Footer Placeholder 5">
            <a:extLst>
              <a:ext uri="{FF2B5EF4-FFF2-40B4-BE49-F238E27FC236}">
                <a16:creationId xmlns:a16="http://schemas.microsoft.com/office/drawing/2014/main" id="{E9A05333-E740-591E-B01A-4D03B6A77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3EF06A-7E9A-CA09-69B4-8E1E9943882A}"/>
              </a:ext>
            </a:extLst>
          </p:cNvPr>
          <p:cNvSpPr>
            <a:spLocks noGrp="1"/>
          </p:cNvSpPr>
          <p:nvPr>
            <p:ph type="sldNum" sz="quarter" idx="12"/>
          </p:nvPr>
        </p:nvSpPr>
        <p:spPr/>
        <p:txBody>
          <a:bodyPr/>
          <a:lstStyle/>
          <a:p>
            <a:fld id="{45F24233-0586-EA44-99C2-E26DC30F5375}" type="slidenum">
              <a:t>‹#›</a:t>
            </a:fld>
            <a:endParaRPr lang="en-US"/>
          </a:p>
        </p:txBody>
      </p:sp>
    </p:spTree>
    <p:extLst>
      <p:ext uri="{BB962C8B-B14F-4D97-AF65-F5344CB8AC3E}">
        <p14:creationId xmlns:p14="http://schemas.microsoft.com/office/powerpoint/2010/main" val="884836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E2A8B3-8D2F-D70B-E6B7-CBB4FE8D7A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CEA30CC-EDFC-54F0-0044-07664F718D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1E6445-277D-3BA2-7EE7-E38C71E92A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73503AD-24D2-F04B-A5C1-AA31754D0B29}" type="datetimeFigureOut">
              <a:t>6/7/24</a:t>
            </a:fld>
            <a:endParaRPr lang="en-US"/>
          </a:p>
        </p:txBody>
      </p:sp>
      <p:sp>
        <p:nvSpPr>
          <p:cNvPr id="5" name="Footer Placeholder 4">
            <a:extLst>
              <a:ext uri="{FF2B5EF4-FFF2-40B4-BE49-F238E27FC236}">
                <a16:creationId xmlns:a16="http://schemas.microsoft.com/office/drawing/2014/main" id="{2673E237-4CE6-4C50-3DAB-27E3859C25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F7ABBC7-97EE-5DB4-8DC8-23B77B6493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5F24233-0586-EA44-99C2-E26DC30F5375}" type="slidenum">
              <a:t>‹#›</a:t>
            </a:fld>
            <a:endParaRPr lang="en-US"/>
          </a:p>
        </p:txBody>
      </p:sp>
    </p:spTree>
    <p:extLst>
      <p:ext uri="{BB962C8B-B14F-4D97-AF65-F5344CB8AC3E}">
        <p14:creationId xmlns:p14="http://schemas.microsoft.com/office/powerpoint/2010/main" val="11087073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b="1" i="1" kern="1200">
          <a:solidFill>
            <a:schemeClr val="tx1"/>
          </a:solidFill>
          <a:latin typeface="Garamond" panose="020204040303010108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Garamond" panose="020204040303010108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aramond" panose="020204040303010108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ramond" panose="020204040303010108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ramond" panose="020204040303010108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ramond" panose="020204040303010108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sv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ebooks.iospress.nl/volumearticle/55796" TargetMode="External"/><Relationship Id="rId2" Type="http://schemas.openxmlformats.org/officeDocument/2006/relationships/hyperlink" Target="https://github.com/kdeldycke/awesome-falsehood" TargetMode="External"/><Relationship Id="rId1" Type="http://schemas.openxmlformats.org/officeDocument/2006/relationships/slideLayout" Target="../slideLayouts/slideLayout2.xml"/><Relationship Id="rId4" Type="http://schemas.openxmlformats.org/officeDocument/2006/relationships/hyperlink" Target="https://link.springer.com/article/10.1007/s10472-022-09815-0"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87215-9282-F567-A9FB-E7C988B399F9}"/>
              </a:ext>
            </a:extLst>
          </p:cNvPr>
          <p:cNvSpPr>
            <a:spLocks noGrp="1"/>
          </p:cNvSpPr>
          <p:nvPr>
            <p:ph type="ctrTitle"/>
          </p:nvPr>
        </p:nvSpPr>
        <p:spPr>
          <a:xfrm>
            <a:off x="725214" y="1600200"/>
            <a:ext cx="10920248" cy="2387600"/>
          </a:xfrm>
        </p:spPr>
        <p:txBody>
          <a:bodyPr>
            <a:normAutofit/>
          </a:bodyPr>
          <a:lstStyle/>
          <a:p>
            <a:r>
              <a:rPr lang="en-US"/>
              <a:t>Ontology of Secrets (Part 3)</a:t>
            </a:r>
          </a:p>
        </p:txBody>
      </p:sp>
      <p:sp>
        <p:nvSpPr>
          <p:cNvPr id="3" name="Subtitle 2">
            <a:extLst>
              <a:ext uri="{FF2B5EF4-FFF2-40B4-BE49-F238E27FC236}">
                <a16:creationId xmlns:a16="http://schemas.microsoft.com/office/drawing/2014/main" id="{1D80C18C-1A34-49F2-2BFF-9440AB321885}"/>
              </a:ext>
            </a:extLst>
          </p:cNvPr>
          <p:cNvSpPr>
            <a:spLocks noGrp="1"/>
          </p:cNvSpPr>
          <p:nvPr>
            <p:ph type="subTitle" idx="1"/>
          </p:nvPr>
        </p:nvSpPr>
        <p:spPr>
          <a:xfrm>
            <a:off x="1524000" y="4183117"/>
            <a:ext cx="9144000" cy="2307135"/>
          </a:xfrm>
        </p:spPr>
        <p:txBody>
          <a:bodyPr>
            <a:normAutofit/>
          </a:bodyPr>
          <a:lstStyle/>
          <a:p>
            <a:pPr marL="0" lvl="0" indent="0" algn="ctr" rtl="0">
              <a:lnSpc>
                <a:spcPct val="90000"/>
              </a:lnSpc>
              <a:spcBef>
                <a:spcPts val="0"/>
              </a:spcBef>
              <a:spcAft>
                <a:spcPts val="0"/>
              </a:spcAft>
              <a:buClr>
                <a:schemeClr val="dk1"/>
              </a:buClr>
              <a:buSzPts val="2400"/>
              <a:buNone/>
            </a:pPr>
            <a:r>
              <a:rPr lang="en-US"/>
              <a:t>John Beverley</a:t>
            </a:r>
          </a:p>
          <a:p>
            <a:pPr marL="0" lvl="0" indent="0" algn="ctr" rtl="0">
              <a:lnSpc>
                <a:spcPct val="90000"/>
              </a:lnSpc>
              <a:spcBef>
                <a:spcPts val="0"/>
              </a:spcBef>
              <a:spcAft>
                <a:spcPts val="0"/>
              </a:spcAft>
              <a:buClr>
                <a:schemeClr val="dk1"/>
              </a:buClr>
              <a:buSzPts val="2400"/>
              <a:buNone/>
            </a:pPr>
            <a:endParaRPr lang="en-US"/>
          </a:p>
          <a:p>
            <a:pPr marL="0" lvl="0" indent="0" algn="ctr" rtl="0">
              <a:lnSpc>
                <a:spcPct val="90000"/>
              </a:lnSpc>
              <a:spcBef>
                <a:spcPts val="0"/>
              </a:spcBef>
              <a:spcAft>
                <a:spcPts val="0"/>
              </a:spcAft>
              <a:buClr>
                <a:schemeClr val="dk1"/>
              </a:buClr>
              <a:buSzPts val="2400"/>
              <a:buNone/>
            </a:pPr>
            <a:r>
              <a:rPr lang="en-US" i="0"/>
              <a:t>Assistant Professor</a:t>
            </a:r>
            <a:r>
              <a:rPr lang="en-US"/>
              <a:t>, </a:t>
            </a:r>
            <a:r>
              <a:rPr lang="en-US" i="1"/>
              <a:t>University at Buffalo</a:t>
            </a:r>
          </a:p>
          <a:p>
            <a:pPr marL="0" lvl="0" indent="0" algn="ctr" rtl="0">
              <a:lnSpc>
                <a:spcPct val="90000"/>
              </a:lnSpc>
              <a:spcBef>
                <a:spcPts val="0"/>
              </a:spcBef>
              <a:spcAft>
                <a:spcPts val="0"/>
              </a:spcAft>
              <a:buClr>
                <a:schemeClr val="dk1"/>
              </a:buClr>
              <a:buSzPts val="2400"/>
              <a:buNone/>
            </a:pPr>
            <a:r>
              <a:rPr lang="en-US" i="0"/>
              <a:t>Co-Director, National Center for Ontological Research </a:t>
            </a:r>
          </a:p>
          <a:p>
            <a:pPr marL="0" lvl="0" indent="0" algn="ctr" rtl="0">
              <a:lnSpc>
                <a:spcPct val="90000"/>
              </a:lnSpc>
              <a:spcBef>
                <a:spcPts val="0"/>
              </a:spcBef>
              <a:spcAft>
                <a:spcPts val="0"/>
              </a:spcAft>
              <a:buClr>
                <a:schemeClr val="dk1"/>
              </a:buClr>
              <a:buSzPts val="2400"/>
              <a:buNone/>
            </a:pPr>
            <a:r>
              <a:rPr lang="en-US" i="0"/>
              <a:t>Affiliate Faculty</a:t>
            </a:r>
            <a:r>
              <a:rPr lang="en-US"/>
              <a:t>, </a:t>
            </a:r>
            <a:r>
              <a:rPr lang="en-US" i="1"/>
              <a:t>Institute of Artificial Intelligence and Data Science</a:t>
            </a:r>
          </a:p>
          <a:p>
            <a:endParaRPr lang="en-US"/>
          </a:p>
        </p:txBody>
      </p:sp>
      <p:pic>
        <p:nvPicPr>
          <p:cNvPr id="4" name="Picture 3" descr="A black background with white text&#10;&#10;Description automatically generated">
            <a:extLst>
              <a:ext uri="{FF2B5EF4-FFF2-40B4-BE49-F238E27FC236}">
                <a16:creationId xmlns:a16="http://schemas.microsoft.com/office/drawing/2014/main" id="{626AE0EC-43D8-E0B0-B868-F77B95F07F4D}"/>
              </a:ext>
            </a:extLst>
          </p:cNvPr>
          <p:cNvPicPr>
            <a:picLocks noChangeAspect="1"/>
          </p:cNvPicPr>
          <p:nvPr/>
        </p:nvPicPr>
        <p:blipFill>
          <a:blip r:embed="rId2"/>
          <a:stretch>
            <a:fillRect/>
          </a:stretch>
        </p:blipFill>
        <p:spPr>
          <a:xfrm>
            <a:off x="292099" y="304194"/>
            <a:ext cx="1638301" cy="1419861"/>
          </a:xfrm>
          <a:prstGeom prst="rect">
            <a:avLst/>
          </a:prstGeom>
        </p:spPr>
      </p:pic>
      <p:pic>
        <p:nvPicPr>
          <p:cNvPr id="5" name="Picture 4" descr="A blue sign with white text&#10;&#10;Description automatically generated">
            <a:extLst>
              <a:ext uri="{FF2B5EF4-FFF2-40B4-BE49-F238E27FC236}">
                <a16:creationId xmlns:a16="http://schemas.microsoft.com/office/drawing/2014/main" id="{A3588D7A-F6A1-D812-6978-15278CDC8D42}"/>
              </a:ext>
            </a:extLst>
          </p:cNvPr>
          <p:cNvPicPr>
            <a:picLocks noChangeAspect="1"/>
          </p:cNvPicPr>
          <p:nvPr/>
        </p:nvPicPr>
        <p:blipFill>
          <a:blip r:embed="rId3"/>
          <a:stretch>
            <a:fillRect/>
          </a:stretch>
        </p:blipFill>
        <p:spPr>
          <a:xfrm>
            <a:off x="10463059" y="185635"/>
            <a:ext cx="1436842" cy="1414565"/>
          </a:xfrm>
          <a:prstGeom prst="rect">
            <a:avLst/>
          </a:prstGeom>
        </p:spPr>
      </p:pic>
    </p:spTree>
    <p:extLst>
      <p:ext uri="{BB962C8B-B14F-4D97-AF65-F5344CB8AC3E}">
        <p14:creationId xmlns:p14="http://schemas.microsoft.com/office/powerpoint/2010/main" val="15427423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p:txBody>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p:txBody>
      </p:sp>
    </p:spTree>
    <p:extLst>
      <p:ext uri="{BB962C8B-B14F-4D97-AF65-F5344CB8AC3E}">
        <p14:creationId xmlns:p14="http://schemas.microsoft.com/office/powerpoint/2010/main" val="784446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a:xfrm>
            <a:off x="838200" y="1825624"/>
            <a:ext cx="10764520" cy="4798695"/>
          </a:xfrm>
        </p:spPr>
        <p:txBody>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b="1">
              <a:solidFill>
                <a:srgbClr val="FF0000"/>
              </a:solidFill>
            </a:endParaRPr>
          </a:p>
          <a:p>
            <a:pPr marL="0" indent="0" algn="ctr">
              <a:buNone/>
            </a:pPr>
            <a:r>
              <a:rPr lang="en-US" b="1">
                <a:solidFill>
                  <a:srgbClr val="FF0000"/>
                </a:solidFill>
              </a:rPr>
              <a:t>Ponzi Scheme</a:t>
            </a:r>
          </a:p>
          <a:p>
            <a:pPr marL="0" indent="0" algn="ctr">
              <a:buNone/>
            </a:pPr>
            <a:r>
              <a:rPr lang="en-US">
                <a:solidFill>
                  <a:srgbClr val="FF0000"/>
                </a:solidFill>
              </a:rPr>
              <a:t>Berni Madoff defrauded investors of over 65 </a:t>
            </a:r>
            <a:r>
              <a:rPr lang="en-US" i="1">
                <a:solidFill>
                  <a:srgbClr val="FF0000"/>
                </a:solidFill>
              </a:rPr>
              <a:t>billion</a:t>
            </a:r>
            <a:r>
              <a:rPr lang="en-US">
                <a:solidFill>
                  <a:srgbClr val="FF0000"/>
                </a:solidFill>
              </a:rPr>
              <a:t> dollars; Bernie would court new investors at a rapid rate, which would increase the overall value of his investment portfolio, making investors believe he was beating the market</a:t>
            </a:r>
          </a:p>
          <a:p>
            <a:pPr lvl="1"/>
            <a:endParaRPr lang="en-US" sz="2800"/>
          </a:p>
        </p:txBody>
      </p:sp>
      <p:pic>
        <p:nvPicPr>
          <p:cNvPr id="7" name="Picture 6" descr="A person with grey hair wearing a striped shirt&#10;&#10;Description automatically generated">
            <a:extLst>
              <a:ext uri="{FF2B5EF4-FFF2-40B4-BE49-F238E27FC236}">
                <a16:creationId xmlns:a16="http://schemas.microsoft.com/office/drawing/2014/main" id="{BE3449EB-826E-5875-3544-2E49B2A38522}"/>
              </a:ext>
            </a:extLst>
          </p:cNvPr>
          <p:cNvPicPr>
            <a:picLocks noChangeAspect="1"/>
          </p:cNvPicPr>
          <p:nvPr/>
        </p:nvPicPr>
        <p:blipFill>
          <a:blip r:embed="rId2"/>
          <a:stretch>
            <a:fillRect/>
          </a:stretch>
        </p:blipFill>
        <p:spPr>
          <a:xfrm>
            <a:off x="8462744" y="233681"/>
            <a:ext cx="2327175" cy="2763520"/>
          </a:xfrm>
          <a:prstGeom prst="rect">
            <a:avLst/>
          </a:prstGeom>
        </p:spPr>
      </p:pic>
    </p:spTree>
    <p:extLst>
      <p:ext uri="{BB962C8B-B14F-4D97-AF65-F5344CB8AC3E}">
        <p14:creationId xmlns:p14="http://schemas.microsoft.com/office/powerpoint/2010/main" val="15576715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a:xfrm>
            <a:off x="838200" y="1825624"/>
            <a:ext cx="10764520" cy="4798695"/>
          </a:xfrm>
        </p:spPr>
        <p:txBody>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b="1">
              <a:solidFill>
                <a:srgbClr val="FF0000"/>
              </a:solidFill>
            </a:endParaRPr>
          </a:p>
          <a:p>
            <a:pPr marL="0" indent="0" algn="ctr">
              <a:buNone/>
            </a:pPr>
            <a:r>
              <a:rPr lang="en-US" b="1">
                <a:solidFill>
                  <a:srgbClr val="FF0000"/>
                </a:solidFill>
              </a:rPr>
              <a:t>Ponzi Scheme</a:t>
            </a:r>
          </a:p>
          <a:p>
            <a:pPr marL="0" indent="0" algn="ctr">
              <a:buNone/>
            </a:pPr>
            <a:r>
              <a:rPr lang="en-US">
                <a:solidFill>
                  <a:srgbClr val="FF0000"/>
                </a:solidFill>
              </a:rPr>
              <a:t>Berni Madoff defrauded investors of over 65 </a:t>
            </a:r>
            <a:r>
              <a:rPr lang="en-US" i="1">
                <a:solidFill>
                  <a:srgbClr val="FF0000"/>
                </a:solidFill>
              </a:rPr>
              <a:t>billion</a:t>
            </a:r>
            <a:r>
              <a:rPr lang="en-US">
                <a:solidFill>
                  <a:srgbClr val="FF0000"/>
                </a:solidFill>
              </a:rPr>
              <a:t> dollars; Bernie would court new investors at a rapid rate, which would increase the overall value of his investment portfolio, making investors believe he was beating the market</a:t>
            </a:r>
          </a:p>
          <a:p>
            <a:pPr lvl="1"/>
            <a:endParaRPr lang="en-US" sz="2800"/>
          </a:p>
        </p:txBody>
      </p:sp>
      <p:pic>
        <p:nvPicPr>
          <p:cNvPr id="4" name="Picture 3" descr="A cartoon character with long nose&#10;&#10;Description automatically generated">
            <a:extLst>
              <a:ext uri="{FF2B5EF4-FFF2-40B4-BE49-F238E27FC236}">
                <a16:creationId xmlns:a16="http://schemas.microsoft.com/office/drawing/2014/main" id="{D5DB3633-EDB9-457B-53C2-3D24FFCFEB7D}"/>
              </a:ext>
            </a:extLst>
          </p:cNvPr>
          <p:cNvPicPr>
            <a:picLocks noChangeAspect="1"/>
          </p:cNvPicPr>
          <p:nvPr/>
        </p:nvPicPr>
        <p:blipFill>
          <a:blip r:embed="rId2"/>
          <a:stretch>
            <a:fillRect/>
          </a:stretch>
        </p:blipFill>
        <p:spPr>
          <a:xfrm>
            <a:off x="8165482" y="233681"/>
            <a:ext cx="2898758" cy="2710081"/>
          </a:xfrm>
          <a:prstGeom prst="rect">
            <a:avLst/>
          </a:prstGeom>
        </p:spPr>
      </p:pic>
      <p:pic>
        <p:nvPicPr>
          <p:cNvPr id="5" name="Graphic 4" descr="Checkmark with solid fill">
            <a:extLst>
              <a:ext uri="{FF2B5EF4-FFF2-40B4-BE49-F238E27FC236}">
                <a16:creationId xmlns:a16="http://schemas.microsoft.com/office/drawing/2014/main" id="{63CCBADF-422E-3ECF-96F0-236909CDB17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588636" y="2123440"/>
            <a:ext cx="616584" cy="616584"/>
          </a:xfrm>
          <a:prstGeom prst="rect">
            <a:avLst/>
          </a:prstGeom>
        </p:spPr>
      </p:pic>
      <p:pic>
        <p:nvPicPr>
          <p:cNvPr id="6" name="Graphic 5" descr="Checkmark with solid fill">
            <a:extLst>
              <a:ext uri="{FF2B5EF4-FFF2-40B4-BE49-F238E27FC236}">
                <a16:creationId xmlns:a16="http://schemas.microsoft.com/office/drawing/2014/main" id="{30BEEB5D-3A77-F5BD-DEFC-CA44E261268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588636" y="2566668"/>
            <a:ext cx="616584" cy="616584"/>
          </a:xfrm>
          <a:prstGeom prst="rect">
            <a:avLst/>
          </a:prstGeom>
        </p:spPr>
      </p:pic>
      <p:pic>
        <p:nvPicPr>
          <p:cNvPr id="10" name="Graphic 9" descr="Checkmark with solid fill">
            <a:extLst>
              <a:ext uri="{FF2B5EF4-FFF2-40B4-BE49-F238E27FC236}">
                <a16:creationId xmlns:a16="http://schemas.microsoft.com/office/drawing/2014/main" id="{ABEA103D-7B9F-B1B2-CA95-56BB885B07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059036" y="3120708"/>
            <a:ext cx="616584" cy="616584"/>
          </a:xfrm>
          <a:prstGeom prst="rect">
            <a:avLst/>
          </a:prstGeom>
        </p:spPr>
      </p:pic>
    </p:spTree>
    <p:extLst>
      <p:ext uri="{BB962C8B-B14F-4D97-AF65-F5344CB8AC3E}">
        <p14:creationId xmlns:p14="http://schemas.microsoft.com/office/powerpoint/2010/main" val="408430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a:xfrm>
            <a:off x="838200" y="1825624"/>
            <a:ext cx="10957560" cy="4808855"/>
          </a:xfrm>
        </p:spPr>
        <p:txBody>
          <a:bodyPr>
            <a:normAutofit/>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a:p>
          <a:p>
            <a:pPr marL="0" indent="0" algn="ctr">
              <a:buNone/>
            </a:pPr>
            <a:r>
              <a:rPr lang="en-US" b="1">
                <a:solidFill>
                  <a:srgbClr val="FF0000"/>
                </a:solidFill>
              </a:rPr>
              <a:t>Creationist Teacher</a:t>
            </a:r>
          </a:p>
          <a:p>
            <a:pPr marL="0" indent="0" algn="ctr">
              <a:buNone/>
            </a:pPr>
            <a:r>
              <a:rPr lang="en-US">
                <a:solidFill>
                  <a:srgbClr val="FF0000"/>
                </a:solidFill>
              </a:rPr>
              <a:t>A teacher is a devout creationist, but believes there is sufficient evidence to warrant teaching evolution. She utters “Modern day </a:t>
            </a:r>
            <a:r>
              <a:rPr lang="en-US" i="1">
                <a:solidFill>
                  <a:srgbClr val="FF0000"/>
                </a:solidFill>
              </a:rPr>
              <a:t>Homo sapiens </a:t>
            </a:r>
            <a:r>
              <a:rPr lang="en-US">
                <a:solidFill>
                  <a:srgbClr val="FF0000"/>
                </a:solidFill>
              </a:rPr>
              <a:t>evolved from </a:t>
            </a:r>
            <a:r>
              <a:rPr lang="en-US" i="1">
                <a:solidFill>
                  <a:srgbClr val="FF0000"/>
                </a:solidFill>
              </a:rPr>
              <a:t>Homo erectus.</a:t>
            </a:r>
            <a:r>
              <a:rPr lang="en-US">
                <a:solidFill>
                  <a:srgbClr val="FF0000"/>
                </a:solidFill>
              </a:rPr>
              <a:t>” She does not intend to deceive the students</a:t>
            </a:r>
            <a:r>
              <a:rPr lang="en-US" sz="3200">
                <a:solidFill>
                  <a:srgbClr val="FF0000"/>
                </a:solidFill>
              </a:rPr>
              <a:t>. </a:t>
            </a:r>
          </a:p>
        </p:txBody>
      </p:sp>
    </p:spTree>
    <p:extLst>
      <p:ext uri="{BB962C8B-B14F-4D97-AF65-F5344CB8AC3E}">
        <p14:creationId xmlns:p14="http://schemas.microsoft.com/office/powerpoint/2010/main" val="3705029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a:xfrm>
            <a:off x="838199" y="1825624"/>
            <a:ext cx="10947401" cy="4808855"/>
          </a:xfrm>
        </p:spPr>
        <p:txBody>
          <a:bodyPr>
            <a:normAutofit/>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a:p>
          <a:p>
            <a:pPr marL="0" indent="0" algn="ctr">
              <a:buNone/>
            </a:pPr>
            <a:r>
              <a:rPr lang="en-US" b="1">
                <a:solidFill>
                  <a:srgbClr val="FF0000"/>
                </a:solidFill>
              </a:rPr>
              <a:t>Creationist Teacher</a:t>
            </a:r>
          </a:p>
          <a:p>
            <a:pPr marL="0" indent="0" algn="ctr">
              <a:buNone/>
            </a:pPr>
            <a:r>
              <a:rPr lang="en-US">
                <a:solidFill>
                  <a:srgbClr val="FF0000"/>
                </a:solidFill>
              </a:rPr>
              <a:t>A teacher is a devout creationist, but believes there is sufficient evidence to warrant teaching evolution. She utters “Modern day </a:t>
            </a:r>
            <a:r>
              <a:rPr lang="en-US" i="1">
                <a:solidFill>
                  <a:srgbClr val="FF0000"/>
                </a:solidFill>
              </a:rPr>
              <a:t>Homo sapiens </a:t>
            </a:r>
            <a:r>
              <a:rPr lang="en-US">
                <a:solidFill>
                  <a:srgbClr val="FF0000"/>
                </a:solidFill>
              </a:rPr>
              <a:t>evolved from </a:t>
            </a:r>
            <a:r>
              <a:rPr lang="en-US" i="1">
                <a:solidFill>
                  <a:srgbClr val="FF0000"/>
                </a:solidFill>
              </a:rPr>
              <a:t>Homo erectus.</a:t>
            </a:r>
            <a:r>
              <a:rPr lang="en-US">
                <a:solidFill>
                  <a:srgbClr val="FF0000"/>
                </a:solidFill>
              </a:rPr>
              <a:t>” She does not intend to deceive the students. </a:t>
            </a:r>
          </a:p>
        </p:txBody>
      </p:sp>
      <p:pic>
        <p:nvPicPr>
          <p:cNvPr id="4" name="Graphic 3" descr="Checkmark with solid fill">
            <a:extLst>
              <a:ext uri="{FF2B5EF4-FFF2-40B4-BE49-F238E27FC236}">
                <a16:creationId xmlns:a16="http://schemas.microsoft.com/office/drawing/2014/main" id="{4BCA74F1-1373-DA66-0E63-2C2727068DD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8636" y="2123440"/>
            <a:ext cx="616584" cy="616584"/>
          </a:xfrm>
          <a:prstGeom prst="rect">
            <a:avLst/>
          </a:prstGeom>
        </p:spPr>
      </p:pic>
      <p:pic>
        <p:nvPicPr>
          <p:cNvPr id="5" name="Graphic 4" descr="Checkmark with solid fill">
            <a:extLst>
              <a:ext uri="{FF2B5EF4-FFF2-40B4-BE49-F238E27FC236}">
                <a16:creationId xmlns:a16="http://schemas.microsoft.com/office/drawing/2014/main" id="{A4D77050-425F-01FD-E596-C9D4924551E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8636" y="2566668"/>
            <a:ext cx="616584" cy="616584"/>
          </a:xfrm>
          <a:prstGeom prst="rect">
            <a:avLst/>
          </a:prstGeom>
        </p:spPr>
      </p:pic>
      <p:pic>
        <p:nvPicPr>
          <p:cNvPr id="7" name="Graphic 6" descr="Close with solid fill">
            <a:extLst>
              <a:ext uri="{FF2B5EF4-FFF2-40B4-BE49-F238E27FC236}">
                <a16:creationId xmlns:a16="http://schemas.microsoft.com/office/drawing/2014/main" id="{4B58D021-CD54-2C59-8040-A13DF7895DF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90456" y="3120708"/>
            <a:ext cx="616584" cy="616584"/>
          </a:xfrm>
          <a:prstGeom prst="rect">
            <a:avLst/>
          </a:prstGeom>
        </p:spPr>
      </p:pic>
    </p:spTree>
    <p:extLst>
      <p:ext uri="{BB962C8B-B14F-4D97-AF65-F5344CB8AC3E}">
        <p14:creationId xmlns:p14="http://schemas.microsoft.com/office/powerpoint/2010/main" val="3485155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Group Exercise</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p:txBody>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a:p>
          <a:p>
            <a:pPr marL="0" indent="0" algn="ctr">
              <a:buNone/>
            </a:pPr>
            <a:endParaRPr lang="en-US" sz="3200" b="1">
              <a:solidFill>
                <a:srgbClr val="FF0000"/>
              </a:solidFill>
            </a:endParaRPr>
          </a:p>
          <a:p>
            <a:pPr marL="0" indent="0" algn="ctr">
              <a:buNone/>
            </a:pPr>
            <a:r>
              <a:rPr lang="en-US" sz="3200" b="1">
                <a:solidFill>
                  <a:srgbClr val="FF0000"/>
                </a:solidFill>
              </a:rPr>
              <a:t>Evaluate this definition of “lies”, i.e. attempt to identify one or more counterexamples</a:t>
            </a:r>
          </a:p>
          <a:p>
            <a:pPr marL="0" indent="0" algn="ctr">
              <a:buNone/>
            </a:pPr>
            <a:endParaRPr lang="en-US" sz="3200"/>
          </a:p>
        </p:txBody>
      </p:sp>
    </p:spTree>
    <p:extLst>
      <p:ext uri="{BB962C8B-B14F-4D97-AF65-F5344CB8AC3E}">
        <p14:creationId xmlns:p14="http://schemas.microsoft.com/office/powerpoint/2010/main" val="23396806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a:xfrm>
            <a:off x="838200" y="1825624"/>
            <a:ext cx="10937240" cy="4887691"/>
          </a:xfrm>
        </p:spPr>
        <p:txBody>
          <a:bodyPr>
            <a:normAutofit/>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a:p>
          <a:p>
            <a:pPr marL="0" indent="0" algn="ctr">
              <a:buNone/>
            </a:pPr>
            <a:r>
              <a:rPr lang="en-US" b="1">
                <a:solidFill>
                  <a:srgbClr val="FF0000"/>
                </a:solidFill>
              </a:rPr>
              <a:t>Irrational Lie</a:t>
            </a:r>
          </a:p>
          <a:p>
            <a:pPr marL="0" indent="0" algn="ctr">
              <a:buNone/>
            </a:pPr>
            <a:r>
              <a:rPr lang="en-US">
                <a:solidFill>
                  <a:srgbClr val="FF0000"/>
                </a:solidFill>
              </a:rPr>
              <a:t>Sam has been interrogated by law enforcement for several hours. He is a suspected car thief and is being questioned regarding his alibi. During the interrogation, Sam at one point claims he was at home at 9pm and at another claims he was at a bar at 9am. When this is pointed out, Sam responds “I don’t know what to tell you; I’m sticking with my story.”</a:t>
            </a:r>
          </a:p>
        </p:txBody>
      </p:sp>
      <p:pic>
        <p:nvPicPr>
          <p:cNvPr id="4" name="Graphic 3" descr="Checkmark with solid fill">
            <a:extLst>
              <a:ext uri="{FF2B5EF4-FFF2-40B4-BE49-F238E27FC236}">
                <a16:creationId xmlns:a16="http://schemas.microsoft.com/office/drawing/2014/main" id="{47CDDD88-7021-8E30-2A23-F384D51202C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26187" y="2716261"/>
            <a:ext cx="616584" cy="616584"/>
          </a:xfrm>
          <a:prstGeom prst="rect">
            <a:avLst/>
          </a:prstGeom>
        </p:spPr>
      </p:pic>
      <p:pic>
        <p:nvPicPr>
          <p:cNvPr id="5" name="Graphic 4" descr="Checkmark with solid fill">
            <a:extLst>
              <a:ext uri="{FF2B5EF4-FFF2-40B4-BE49-F238E27FC236}">
                <a16:creationId xmlns:a16="http://schemas.microsoft.com/office/drawing/2014/main" id="{01F69463-6494-25B0-1EA1-DB9D4D11BF0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069196" y="3120708"/>
            <a:ext cx="616584" cy="616584"/>
          </a:xfrm>
          <a:prstGeom prst="rect">
            <a:avLst/>
          </a:prstGeom>
        </p:spPr>
      </p:pic>
      <p:pic>
        <p:nvPicPr>
          <p:cNvPr id="6" name="Graphic 5" descr="Close with solid fill">
            <a:extLst>
              <a:ext uri="{FF2B5EF4-FFF2-40B4-BE49-F238E27FC236}">
                <a16:creationId xmlns:a16="http://schemas.microsoft.com/office/drawing/2014/main" id="{186199B8-23A8-2281-10A7-17C4DC408D6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480041" y="2195832"/>
            <a:ext cx="616584" cy="616584"/>
          </a:xfrm>
          <a:prstGeom prst="rect">
            <a:avLst/>
          </a:prstGeom>
        </p:spPr>
      </p:pic>
    </p:spTree>
    <p:extLst>
      <p:ext uri="{BB962C8B-B14F-4D97-AF65-F5344CB8AC3E}">
        <p14:creationId xmlns:p14="http://schemas.microsoft.com/office/powerpoint/2010/main" val="3099864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a:xfrm>
            <a:off x="838200" y="1825624"/>
            <a:ext cx="10937240" cy="4887691"/>
          </a:xfrm>
        </p:spPr>
        <p:txBody>
          <a:bodyPr>
            <a:normAutofit/>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a:p>
          <a:p>
            <a:pPr marL="0" indent="0" algn="ctr">
              <a:buNone/>
            </a:pPr>
            <a:r>
              <a:rPr lang="en-US" b="1">
                <a:solidFill>
                  <a:srgbClr val="FF0000"/>
                </a:solidFill>
              </a:rPr>
              <a:t>Pathological Lie</a:t>
            </a:r>
          </a:p>
          <a:p>
            <a:pPr marL="0" indent="0" algn="ctr">
              <a:buNone/>
            </a:pPr>
            <a:r>
              <a:rPr lang="en-US">
                <a:solidFill>
                  <a:srgbClr val="FF0000"/>
                </a:solidFill>
              </a:rPr>
              <a:t>Mary is a known pathological liar. Mary and Bob are to meet in Room 1 on Monday, but Mary learns they must meet in Room 2 instead. Mary knows Bob believes she is a liar, so Mary tells Bob they are to meet in Room 2, in the interest of deceiving him into going to the wrong room. </a:t>
            </a:r>
          </a:p>
        </p:txBody>
      </p:sp>
      <p:pic>
        <p:nvPicPr>
          <p:cNvPr id="4" name="Graphic 3" descr="Checkmark with solid fill">
            <a:extLst>
              <a:ext uri="{FF2B5EF4-FFF2-40B4-BE49-F238E27FC236}">
                <a16:creationId xmlns:a16="http://schemas.microsoft.com/office/drawing/2014/main" id="{47CDDD88-7021-8E30-2A23-F384D51202C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8636" y="2123440"/>
            <a:ext cx="616584" cy="616584"/>
          </a:xfrm>
          <a:prstGeom prst="rect">
            <a:avLst/>
          </a:prstGeom>
        </p:spPr>
      </p:pic>
      <p:pic>
        <p:nvPicPr>
          <p:cNvPr id="5" name="Graphic 4" descr="Checkmark with solid fill">
            <a:extLst>
              <a:ext uri="{FF2B5EF4-FFF2-40B4-BE49-F238E27FC236}">
                <a16:creationId xmlns:a16="http://schemas.microsoft.com/office/drawing/2014/main" id="{01F69463-6494-25B0-1EA1-DB9D4D11BF0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069196" y="3120708"/>
            <a:ext cx="616584" cy="616584"/>
          </a:xfrm>
          <a:prstGeom prst="rect">
            <a:avLst/>
          </a:prstGeom>
        </p:spPr>
      </p:pic>
      <p:pic>
        <p:nvPicPr>
          <p:cNvPr id="6" name="Graphic 5" descr="Close with solid fill">
            <a:extLst>
              <a:ext uri="{FF2B5EF4-FFF2-40B4-BE49-F238E27FC236}">
                <a16:creationId xmlns:a16="http://schemas.microsoft.com/office/drawing/2014/main" id="{186199B8-23A8-2281-10A7-17C4DC408D6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588636" y="2653348"/>
            <a:ext cx="616584" cy="616584"/>
          </a:xfrm>
          <a:prstGeom prst="rect">
            <a:avLst/>
          </a:prstGeom>
        </p:spPr>
      </p:pic>
    </p:spTree>
    <p:extLst>
      <p:ext uri="{BB962C8B-B14F-4D97-AF65-F5344CB8AC3E}">
        <p14:creationId xmlns:p14="http://schemas.microsoft.com/office/powerpoint/2010/main" val="32250286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a:xfrm>
            <a:off x="838200" y="1825624"/>
            <a:ext cx="10927080" cy="4887691"/>
          </a:xfrm>
        </p:spPr>
        <p:txBody>
          <a:bodyPr>
            <a:normAutofit/>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a:p>
          <a:p>
            <a:pPr marL="0" indent="0" algn="ctr">
              <a:buNone/>
            </a:pPr>
            <a:r>
              <a:rPr lang="en-US" b="1">
                <a:solidFill>
                  <a:srgbClr val="FF0000"/>
                </a:solidFill>
              </a:rPr>
              <a:t>Bald-faced Lie</a:t>
            </a:r>
          </a:p>
          <a:p>
            <a:pPr marL="0" indent="0" algn="ctr">
              <a:buNone/>
            </a:pPr>
            <a:r>
              <a:rPr lang="en-US">
                <a:solidFill>
                  <a:srgbClr val="FF0000"/>
                </a:solidFill>
              </a:rPr>
              <a:t>A student accused of cheating knows the accusing professor will not pursue charges unless the student confesses. The student says “I didn’t cheat”. The professor knows the student cheated; the student knows the professor knows.</a:t>
            </a:r>
          </a:p>
        </p:txBody>
      </p:sp>
      <p:pic>
        <p:nvPicPr>
          <p:cNvPr id="5" name="Graphic 4" descr="Checkmark with solid fill">
            <a:extLst>
              <a:ext uri="{FF2B5EF4-FFF2-40B4-BE49-F238E27FC236}">
                <a16:creationId xmlns:a16="http://schemas.microsoft.com/office/drawing/2014/main" id="{E516ADAA-A4B1-195D-87C6-05606994F97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8636" y="2123440"/>
            <a:ext cx="616584" cy="616584"/>
          </a:xfrm>
          <a:prstGeom prst="rect">
            <a:avLst/>
          </a:prstGeom>
        </p:spPr>
      </p:pic>
      <p:pic>
        <p:nvPicPr>
          <p:cNvPr id="6" name="Graphic 5" descr="Checkmark with solid fill">
            <a:extLst>
              <a:ext uri="{FF2B5EF4-FFF2-40B4-BE49-F238E27FC236}">
                <a16:creationId xmlns:a16="http://schemas.microsoft.com/office/drawing/2014/main" id="{D65D3932-3CE3-AEA6-5D95-0645393A2F3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8636" y="2566668"/>
            <a:ext cx="616584" cy="616584"/>
          </a:xfrm>
          <a:prstGeom prst="rect">
            <a:avLst/>
          </a:prstGeom>
        </p:spPr>
      </p:pic>
      <p:pic>
        <p:nvPicPr>
          <p:cNvPr id="8" name="Graphic 7" descr="Close with solid fill">
            <a:extLst>
              <a:ext uri="{FF2B5EF4-FFF2-40B4-BE49-F238E27FC236}">
                <a16:creationId xmlns:a16="http://schemas.microsoft.com/office/drawing/2014/main" id="{49FA3BF1-E556-814C-4E2E-8BCD4026F16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90456" y="3120708"/>
            <a:ext cx="616584" cy="616584"/>
          </a:xfrm>
          <a:prstGeom prst="rect">
            <a:avLst/>
          </a:prstGeom>
        </p:spPr>
      </p:pic>
    </p:spTree>
    <p:extLst>
      <p:ext uri="{BB962C8B-B14F-4D97-AF65-F5344CB8AC3E}">
        <p14:creationId xmlns:p14="http://schemas.microsoft.com/office/powerpoint/2010/main" val="994409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a:xfrm>
            <a:off x="838199" y="1825625"/>
            <a:ext cx="10794357" cy="4795094"/>
          </a:xfrm>
        </p:spPr>
        <p:txBody>
          <a:bodyPr>
            <a:normAutofit/>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a:p>
          <a:p>
            <a:pPr marL="0" indent="0" algn="ctr">
              <a:buNone/>
            </a:pPr>
            <a:r>
              <a:rPr lang="en-US" b="1">
                <a:solidFill>
                  <a:srgbClr val="FF0000"/>
                </a:solidFill>
              </a:rPr>
              <a:t>Knowing Lie</a:t>
            </a:r>
            <a:endParaRPr lang="en-US">
              <a:solidFill>
                <a:srgbClr val="FF0000"/>
              </a:solidFill>
            </a:endParaRPr>
          </a:p>
          <a:p>
            <a:pPr marL="0" indent="0" algn="ctr">
              <a:buNone/>
            </a:pPr>
            <a:r>
              <a:rPr lang="en-US">
                <a:solidFill>
                  <a:srgbClr val="FF0000"/>
                </a:solidFill>
              </a:rPr>
              <a:t>In the film </a:t>
            </a:r>
            <a:r>
              <a:rPr lang="en-US" i="1">
                <a:solidFill>
                  <a:srgbClr val="FF0000"/>
                </a:solidFill>
              </a:rPr>
              <a:t>Spartacus</a:t>
            </a:r>
            <a:r>
              <a:rPr lang="en-US">
                <a:solidFill>
                  <a:srgbClr val="FF0000"/>
                </a:solidFill>
              </a:rPr>
              <a:t>, Crassus is attempting to identify Spartacus amidst a group of rebels. At one point, Spartacus proclaims “I am Spartacus.” Shortly after, other rebels proclaim “I am Spartacus.” The rebels do not intend to deceive Crassus. </a:t>
            </a:r>
          </a:p>
        </p:txBody>
      </p:sp>
      <p:pic>
        <p:nvPicPr>
          <p:cNvPr id="4" name="Graphic 3" descr="Checkmark with solid fill">
            <a:extLst>
              <a:ext uri="{FF2B5EF4-FFF2-40B4-BE49-F238E27FC236}">
                <a16:creationId xmlns:a16="http://schemas.microsoft.com/office/drawing/2014/main" id="{5DF6D58B-26A5-F593-482A-73CF6BB1842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8636" y="2123440"/>
            <a:ext cx="616584" cy="616584"/>
          </a:xfrm>
          <a:prstGeom prst="rect">
            <a:avLst/>
          </a:prstGeom>
        </p:spPr>
      </p:pic>
      <p:pic>
        <p:nvPicPr>
          <p:cNvPr id="5" name="Graphic 4" descr="Checkmark with solid fill">
            <a:extLst>
              <a:ext uri="{FF2B5EF4-FFF2-40B4-BE49-F238E27FC236}">
                <a16:creationId xmlns:a16="http://schemas.microsoft.com/office/drawing/2014/main" id="{F801AA71-71B5-A64A-C17A-DDA3C9A1D03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8636" y="2566668"/>
            <a:ext cx="616584" cy="616584"/>
          </a:xfrm>
          <a:prstGeom prst="rect">
            <a:avLst/>
          </a:prstGeom>
        </p:spPr>
      </p:pic>
      <p:pic>
        <p:nvPicPr>
          <p:cNvPr id="6" name="Graphic 5" descr="Close with solid fill">
            <a:extLst>
              <a:ext uri="{FF2B5EF4-FFF2-40B4-BE49-F238E27FC236}">
                <a16:creationId xmlns:a16="http://schemas.microsoft.com/office/drawing/2014/main" id="{A235ADEC-1A81-1DD4-AFA3-4ADE3533AF5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80296" y="3120708"/>
            <a:ext cx="616584" cy="616584"/>
          </a:xfrm>
          <a:prstGeom prst="rect">
            <a:avLst/>
          </a:prstGeom>
        </p:spPr>
      </p:pic>
    </p:spTree>
    <p:extLst>
      <p:ext uri="{BB962C8B-B14F-4D97-AF65-F5344CB8AC3E}">
        <p14:creationId xmlns:p14="http://schemas.microsoft.com/office/powerpoint/2010/main" val="1678199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C261F-47F2-E585-5E9F-671A6FCBFA1E}"/>
              </a:ext>
            </a:extLst>
          </p:cNvPr>
          <p:cNvSpPr>
            <a:spLocks noGrp="1"/>
          </p:cNvSpPr>
          <p:nvPr>
            <p:ph type="title"/>
          </p:nvPr>
        </p:nvSpPr>
        <p:spPr/>
        <p:txBody>
          <a:bodyPr/>
          <a:lstStyle/>
          <a:p>
            <a:r>
              <a:rPr lang="en-US"/>
              <a:t>Outline</a:t>
            </a:r>
          </a:p>
        </p:txBody>
      </p:sp>
      <p:sp>
        <p:nvSpPr>
          <p:cNvPr id="3" name="Content Placeholder 2">
            <a:extLst>
              <a:ext uri="{FF2B5EF4-FFF2-40B4-BE49-F238E27FC236}">
                <a16:creationId xmlns:a16="http://schemas.microsoft.com/office/drawing/2014/main" id="{3C5835E8-70A0-A19B-8BF1-D023B3571976}"/>
              </a:ext>
            </a:extLst>
          </p:cNvPr>
          <p:cNvSpPr>
            <a:spLocks noGrp="1"/>
          </p:cNvSpPr>
          <p:nvPr>
            <p:ph idx="1"/>
          </p:nvPr>
        </p:nvSpPr>
        <p:spPr/>
        <p:txBody>
          <a:bodyPr/>
          <a:lstStyle/>
          <a:p>
            <a:r>
              <a:rPr lang="en-US"/>
              <a:t>The Prevalence of Secrets</a:t>
            </a:r>
          </a:p>
          <a:p>
            <a:endParaRPr lang="en-US"/>
          </a:p>
          <a:p>
            <a:r>
              <a:rPr lang="en-US"/>
              <a:t>Hallmarks of Secrets</a:t>
            </a:r>
          </a:p>
          <a:p>
            <a:endParaRPr lang="en-US"/>
          </a:p>
          <a:p>
            <a:r>
              <a:rPr lang="en-US">
                <a:solidFill>
                  <a:srgbClr val="FF0000"/>
                </a:solidFill>
              </a:rPr>
              <a:t>Lies, Deception, and Secrets</a:t>
            </a:r>
          </a:p>
        </p:txBody>
      </p:sp>
    </p:spTree>
    <p:extLst>
      <p:ext uri="{BB962C8B-B14F-4D97-AF65-F5344CB8AC3E}">
        <p14:creationId xmlns:p14="http://schemas.microsoft.com/office/powerpoint/2010/main" val="747268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a:xfrm>
            <a:off x="838199" y="1825625"/>
            <a:ext cx="11150601" cy="4795094"/>
          </a:xfrm>
        </p:spPr>
        <p:txBody>
          <a:bodyPr>
            <a:normAutofit/>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aims to bring about a false belief in B regarding whether p</a:t>
            </a:r>
          </a:p>
          <a:p>
            <a:pPr lvl="1"/>
            <a:endParaRPr lang="en-US" sz="2800"/>
          </a:p>
          <a:p>
            <a:pPr marL="0" indent="0" algn="ctr">
              <a:buNone/>
            </a:pPr>
            <a:r>
              <a:rPr lang="en-US" b="1">
                <a:solidFill>
                  <a:srgbClr val="FF0000"/>
                </a:solidFill>
              </a:rPr>
              <a:t>Coerced Lie </a:t>
            </a:r>
          </a:p>
          <a:p>
            <a:pPr marL="0" indent="0" algn="ctr">
              <a:buNone/>
            </a:pPr>
            <a:r>
              <a:rPr lang="en-US">
                <a:solidFill>
                  <a:srgbClr val="FF0000"/>
                </a:solidFill>
              </a:rPr>
              <a:t>An eye witness to a murder on the stand during the prosecution of a mafia henchman claims “I didn’t see anything”. The witness knows if they speak truly, the mafia will harm them. The witness knows the prosecution knows this. </a:t>
            </a:r>
          </a:p>
        </p:txBody>
      </p:sp>
      <p:pic>
        <p:nvPicPr>
          <p:cNvPr id="4" name="Graphic 3" descr="Checkmark with solid fill">
            <a:extLst>
              <a:ext uri="{FF2B5EF4-FFF2-40B4-BE49-F238E27FC236}">
                <a16:creationId xmlns:a16="http://schemas.microsoft.com/office/drawing/2014/main" id="{0FC3818D-4298-0FA1-7B2E-72C5279A0F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8636" y="2123440"/>
            <a:ext cx="616584" cy="616584"/>
          </a:xfrm>
          <a:prstGeom prst="rect">
            <a:avLst/>
          </a:prstGeom>
        </p:spPr>
      </p:pic>
      <p:pic>
        <p:nvPicPr>
          <p:cNvPr id="5" name="Graphic 4" descr="Checkmark with solid fill">
            <a:extLst>
              <a:ext uri="{FF2B5EF4-FFF2-40B4-BE49-F238E27FC236}">
                <a16:creationId xmlns:a16="http://schemas.microsoft.com/office/drawing/2014/main" id="{29A15DB9-ED97-1005-E28E-DCF0AE43492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8636" y="2566668"/>
            <a:ext cx="616584" cy="616584"/>
          </a:xfrm>
          <a:prstGeom prst="rect">
            <a:avLst/>
          </a:prstGeom>
        </p:spPr>
      </p:pic>
      <p:pic>
        <p:nvPicPr>
          <p:cNvPr id="6" name="Graphic 5" descr="Close with solid fill">
            <a:extLst>
              <a:ext uri="{FF2B5EF4-FFF2-40B4-BE49-F238E27FC236}">
                <a16:creationId xmlns:a16="http://schemas.microsoft.com/office/drawing/2014/main" id="{EB414ABA-6EE4-90EC-3BA1-B0FF16907A6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980296" y="3120708"/>
            <a:ext cx="616584" cy="616584"/>
          </a:xfrm>
          <a:prstGeom prst="rect">
            <a:avLst/>
          </a:prstGeom>
        </p:spPr>
      </p:pic>
    </p:spTree>
    <p:extLst>
      <p:ext uri="{BB962C8B-B14F-4D97-AF65-F5344CB8AC3E}">
        <p14:creationId xmlns:p14="http://schemas.microsoft.com/office/powerpoint/2010/main" val="32816889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A54E9-312A-ABCF-AB0C-2D69EBDA8B73}"/>
              </a:ext>
            </a:extLst>
          </p:cNvPr>
          <p:cNvSpPr>
            <a:spLocks noGrp="1"/>
          </p:cNvSpPr>
          <p:nvPr>
            <p:ph type="title"/>
          </p:nvPr>
        </p:nvSpPr>
        <p:spPr/>
        <p:txBody>
          <a:bodyPr/>
          <a:lstStyle/>
          <a:p>
            <a:r>
              <a:rPr lang="en-US"/>
              <a:t>Revised Account</a:t>
            </a:r>
          </a:p>
        </p:txBody>
      </p:sp>
      <p:sp>
        <p:nvSpPr>
          <p:cNvPr id="3" name="Content Placeholder 2">
            <a:extLst>
              <a:ext uri="{FF2B5EF4-FFF2-40B4-BE49-F238E27FC236}">
                <a16:creationId xmlns:a16="http://schemas.microsoft.com/office/drawing/2014/main" id="{36AC8B2A-33F8-1AC5-A644-1CCDBD206A67}"/>
              </a:ext>
            </a:extLst>
          </p:cNvPr>
          <p:cNvSpPr>
            <a:spLocks noGrp="1"/>
          </p:cNvSpPr>
          <p:nvPr>
            <p:ph idx="1"/>
          </p:nvPr>
        </p:nvSpPr>
        <p:spPr/>
        <p:txBody>
          <a:bodyPr/>
          <a:lstStyle/>
          <a:p>
            <a:r>
              <a:rPr lang="en-US"/>
              <a:t>A </a:t>
            </a:r>
            <a:r>
              <a:rPr lang="en-US" i="1"/>
              <a:t>lies to </a:t>
            </a:r>
            <a:r>
              <a:rPr lang="en-US"/>
              <a:t>B just in case:</a:t>
            </a:r>
          </a:p>
          <a:p>
            <a:pPr lvl="1"/>
            <a:r>
              <a:rPr lang="en-US" sz="2800"/>
              <a:t>A states that p to B</a:t>
            </a:r>
          </a:p>
          <a:p>
            <a:pPr lvl="1"/>
            <a:r>
              <a:rPr lang="en-US" sz="2800"/>
              <a:t>A believes that p is false</a:t>
            </a:r>
          </a:p>
          <a:p>
            <a:pPr lvl="1"/>
            <a:r>
              <a:rPr lang="en-US" sz="2800"/>
              <a:t>A intends to be deceptive to B in stating that p</a:t>
            </a:r>
          </a:p>
          <a:p>
            <a:pPr lvl="1"/>
            <a:endParaRPr lang="en-US"/>
          </a:p>
          <a:p>
            <a:r>
              <a:rPr lang="en-US"/>
              <a:t>A </a:t>
            </a:r>
            <a:r>
              <a:rPr lang="en-US" i="1"/>
              <a:t>is deceptive to </a:t>
            </a:r>
            <a:r>
              <a:rPr lang="en-US"/>
              <a:t>B with respect to whether p, if A aims to conceal information from B regarding whether p</a:t>
            </a:r>
            <a:endParaRPr lang="en-US" sz="2800"/>
          </a:p>
          <a:p>
            <a:endParaRPr lang="en-US"/>
          </a:p>
        </p:txBody>
      </p:sp>
    </p:spTree>
    <p:extLst>
      <p:ext uri="{BB962C8B-B14F-4D97-AF65-F5344CB8AC3E}">
        <p14:creationId xmlns:p14="http://schemas.microsoft.com/office/powerpoint/2010/main" val="24940830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A54E9-312A-ABCF-AB0C-2D69EBDA8B73}"/>
              </a:ext>
            </a:extLst>
          </p:cNvPr>
          <p:cNvSpPr>
            <a:spLocks noGrp="1"/>
          </p:cNvSpPr>
          <p:nvPr>
            <p:ph type="title"/>
          </p:nvPr>
        </p:nvSpPr>
        <p:spPr/>
        <p:txBody>
          <a:bodyPr/>
          <a:lstStyle/>
          <a:p>
            <a:r>
              <a:rPr lang="en-US"/>
              <a:t>Revised Account</a:t>
            </a:r>
          </a:p>
        </p:txBody>
      </p:sp>
      <p:sp>
        <p:nvSpPr>
          <p:cNvPr id="3" name="Content Placeholder 2">
            <a:extLst>
              <a:ext uri="{FF2B5EF4-FFF2-40B4-BE49-F238E27FC236}">
                <a16:creationId xmlns:a16="http://schemas.microsoft.com/office/drawing/2014/main" id="{36AC8B2A-33F8-1AC5-A644-1CCDBD206A67}"/>
              </a:ext>
            </a:extLst>
          </p:cNvPr>
          <p:cNvSpPr>
            <a:spLocks noGrp="1"/>
          </p:cNvSpPr>
          <p:nvPr>
            <p:ph idx="1"/>
          </p:nvPr>
        </p:nvSpPr>
        <p:spPr/>
        <p:txBody>
          <a:bodyPr/>
          <a:lstStyle/>
          <a:p>
            <a:r>
              <a:rPr lang="en-US"/>
              <a:t>A </a:t>
            </a:r>
            <a:r>
              <a:rPr lang="en-US" i="1"/>
              <a:t>lies to </a:t>
            </a:r>
            <a:r>
              <a:rPr lang="en-US"/>
              <a:t>B just in case:</a:t>
            </a:r>
          </a:p>
          <a:p>
            <a:pPr lvl="1"/>
            <a:r>
              <a:rPr lang="en-US" sz="2800"/>
              <a:t>A states that p to B</a:t>
            </a:r>
          </a:p>
          <a:p>
            <a:pPr lvl="1"/>
            <a:r>
              <a:rPr lang="en-US" sz="2800"/>
              <a:t>A believes that p is false</a:t>
            </a:r>
          </a:p>
          <a:p>
            <a:pPr lvl="1"/>
            <a:r>
              <a:rPr lang="en-US" sz="2800"/>
              <a:t>A intends </a:t>
            </a:r>
            <a:r>
              <a:rPr lang="en-US" sz="2800">
                <a:solidFill>
                  <a:srgbClr val="FF0000"/>
                </a:solidFill>
              </a:rPr>
              <a:t>to be deceptive </a:t>
            </a:r>
            <a:r>
              <a:rPr lang="en-US" sz="2800"/>
              <a:t>to B in stating that p</a:t>
            </a:r>
          </a:p>
          <a:p>
            <a:pPr lvl="1"/>
            <a:endParaRPr lang="en-US"/>
          </a:p>
          <a:p>
            <a:r>
              <a:rPr lang="en-US"/>
              <a:t>A </a:t>
            </a:r>
            <a:r>
              <a:rPr lang="en-US" i="1"/>
              <a:t>is deceptive to </a:t>
            </a:r>
            <a:r>
              <a:rPr lang="en-US"/>
              <a:t>B with respect to whether p, if A aims to conceal information from B regarding whether p</a:t>
            </a:r>
            <a:endParaRPr lang="en-US" sz="2800"/>
          </a:p>
          <a:p>
            <a:endParaRPr lang="en-US"/>
          </a:p>
        </p:txBody>
      </p:sp>
    </p:spTree>
    <p:extLst>
      <p:ext uri="{BB962C8B-B14F-4D97-AF65-F5344CB8AC3E}">
        <p14:creationId xmlns:p14="http://schemas.microsoft.com/office/powerpoint/2010/main" val="32658782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A54E9-312A-ABCF-AB0C-2D69EBDA8B73}"/>
              </a:ext>
            </a:extLst>
          </p:cNvPr>
          <p:cNvSpPr>
            <a:spLocks noGrp="1"/>
          </p:cNvSpPr>
          <p:nvPr>
            <p:ph type="title"/>
          </p:nvPr>
        </p:nvSpPr>
        <p:spPr/>
        <p:txBody>
          <a:bodyPr/>
          <a:lstStyle/>
          <a:p>
            <a:r>
              <a:rPr lang="en-US"/>
              <a:t>Revised Account</a:t>
            </a:r>
          </a:p>
        </p:txBody>
      </p:sp>
      <p:sp>
        <p:nvSpPr>
          <p:cNvPr id="3" name="Content Placeholder 2">
            <a:extLst>
              <a:ext uri="{FF2B5EF4-FFF2-40B4-BE49-F238E27FC236}">
                <a16:creationId xmlns:a16="http://schemas.microsoft.com/office/drawing/2014/main" id="{36AC8B2A-33F8-1AC5-A644-1CCDBD206A67}"/>
              </a:ext>
            </a:extLst>
          </p:cNvPr>
          <p:cNvSpPr>
            <a:spLocks noGrp="1"/>
          </p:cNvSpPr>
          <p:nvPr>
            <p:ph idx="1"/>
          </p:nvPr>
        </p:nvSpPr>
        <p:spPr/>
        <p:txBody>
          <a:bodyPr/>
          <a:lstStyle/>
          <a:p>
            <a:r>
              <a:rPr lang="en-US"/>
              <a:t>A </a:t>
            </a:r>
            <a:r>
              <a:rPr lang="en-US" i="1"/>
              <a:t>lies to </a:t>
            </a:r>
            <a:r>
              <a:rPr lang="en-US"/>
              <a:t>B just in case:</a:t>
            </a:r>
          </a:p>
          <a:p>
            <a:pPr lvl="1"/>
            <a:r>
              <a:rPr lang="en-US" sz="2800"/>
              <a:t>A states that p to B</a:t>
            </a:r>
          </a:p>
          <a:p>
            <a:pPr lvl="1"/>
            <a:r>
              <a:rPr lang="en-US" sz="2800"/>
              <a:t>A believes that p is false</a:t>
            </a:r>
          </a:p>
          <a:p>
            <a:pPr lvl="1"/>
            <a:r>
              <a:rPr lang="en-US" sz="2800"/>
              <a:t>A aims to conceal information from B regarding whether p</a:t>
            </a:r>
          </a:p>
          <a:p>
            <a:endParaRPr lang="en-US"/>
          </a:p>
        </p:txBody>
      </p:sp>
    </p:spTree>
    <p:extLst>
      <p:ext uri="{BB962C8B-B14F-4D97-AF65-F5344CB8AC3E}">
        <p14:creationId xmlns:p14="http://schemas.microsoft.com/office/powerpoint/2010/main" val="25727188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Group Exercise</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p:txBody>
          <a:bodyPr/>
          <a:lstStyle/>
          <a:p>
            <a:r>
              <a:rPr lang="en-US"/>
              <a:t>A </a:t>
            </a:r>
            <a:r>
              <a:rPr lang="en-US" i="1"/>
              <a:t>lies to</a:t>
            </a:r>
            <a:r>
              <a:rPr lang="en-US"/>
              <a:t> B just in case: </a:t>
            </a:r>
          </a:p>
          <a:p>
            <a:pPr lvl="1"/>
            <a:r>
              <a:rPr lang="en-US" sz="2800"/>
              <a:t>A states that p to B</a:t>
            </a:r>
          </a:p>
          <a:p>
            <a:pPr lvl="1"/>
            <a:r>
              <a:rPr lang="en-US" sz="2800"/>
              <a:t>A believes that p is false</a:t>
            </a:r>
          </a:p>
          <a:p>
            <a:pPr lvl="1"/>
            <a:r>
              <a:rPr lang="en-US" sz="2800"/>
              <a:t>A aims to conceal information from B regarding whether p</a:t>
            </a:r>
          </a:p>
          <a:p>
            <a:pPr lvl="1"/>
            <a:endParaRPr lang="en-US" sz="2800"/>
          </a:p>
          <a:p>
            <a:pPr marL="0" indent="0" algn="ctr">
              <a:buNone/>
            </a:pPr>
            <a:endParaRPr lang="en-US" sz="3200" b="1">
              <a:solidFill>
                <a:srgbClr val="FF0000"/>
              </a:solidFill>
            </a:endParaRPr>
          </a:p>
          <a:p>
            <a:pPr marL="0" indent="0" algn="ctr">
              <a:buNone/>
            </a:pPr>
            <a:r>
              <a:rPr lang="en-US" sz="3200" b="1">
                <a:solidFill>
                  <a:srgbClr val="FF0000"/>
                </a:solidFill>
              </a:rPr>
              <a:t>Evaluate this definition of “lies”, i.e. attempt to identify one or more counterexamples</a:t>
            </a:r>
          </a:p>
          <a:p>
            <a:pPr marL="0" indent="0" algn="ctr">
              <a:buNone/>
            </a:pPr>
            <a:endParaRPr lang="en-US" sz="3200"/>
          </a:p>
        </p:txBody>
      </p:sp>
    </p:spTree>
    <p:extLst>
      <p:ext uri="{BB962C8B-B14F-4D97-AF65-F5344CB8AC3E}">
        <p14:creationId xmlns:p14="http://schemas.microsoft.com/office/powerpoint/2010/main" val="39954926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42AC3-9A92-88A4-BBF3-B66F173C14F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25EF25F-B4CD-C4D5-0A2C-A6FD6253FA60}"/>
              </a:ext>
            </a:extLst>
          </p:cNvPr>
          <p:cNvSpPr>
            <a:spLocks noGrp="1"/>
          </p:cNvSpPr>
          <p:nvPr>
            <p:ph idx="1"/>
          </p:nvPr>
        </p:nvSpPr>
        <p:spPr/>
        <p:txBody>
          <a:bodyPr>
            <a:normAutofit/>
          </a:bodyPr>
          <a:lstStyle/>
          <a:p>
            <a:pPr>
              <a:spcBef>
                <a:spcPts val="0"/>
              </a:spcBef>
            </a:pPr>
            <a:r>
              <a:rPr lang="en-US" u="sng">
                <a:solidFill>
                  <a:srgbClr val="000000"/>
                </a:solidFill>
                <a:effectLst/>
                <a:ea typeface="Trebuchet MS" panose="020B0703020202090204" pitchFamily="34" charset="0"/>
                <a:cs typeface="Times New Roman" panose="02020603050405020304" pitchFamily="18" charset="0"/>
                <a:hlinkClick r:id="rId2"/>
              </a:rPr>
              <a:t>Falsehoods Programmers Believe</a:t>
            </a:r>
            <a:endParaRPr lang="en-US" u="sng">
              <a:solidFill>
                <a:srgbClr val="000000"/>
              </a:solidFill>
              <a:effectLst/>
              <a:ea typeface="Trebuchet MS" panose="020B0703020202090204" pitchFamily="34" charset="0"/>
              <a:cs typeface="Times New Roman" panose="02020603050405020304" pitchFamily="18" charset="0"/>
            </a:endParaRPr>
          </a:p>
          <a:p>
            <a:pPr>
              <a:spcBef>
                <a:spcPts val="0"/>
              </a:spcBef>
            </a:pPr>
            <a:endParaRPr lang="en-US">
              <a:solidFill>
                <a:srgbClr val="404040"/>
              </a:solidFill>
              <a:effectLst/>
              <a:ea typeface="Trebuchet MS" panose="020B0703020202090204" pitchFamily="34" charset="0"/>
              <a:cs typeface="Times New Roman" panose="02020603050405020304" pitchFamily="18" charset="0"/>
            </a:endParaRPr>
          </a:p>
          <a:p>
            <a:pPr>
              <a:spcBef>
                <a:spcPts val="0"/>
              </a:spcBef>
            </a:pPr>
            <a:r>
              <a:rPr lang="en-US" u="sng">
                <a:solidFill>
                  <a:srgbClr val="000000"/>
                </a:solidFill>
                <a:effectLst/>
                <a:ea typeface="Trebuchet MS" panose="020B0703020202090204" pitchFamily="34" charset="0"/>
                <a:cs typeface="Times New Roman" panose="02020603050405020304" pitchFamily="18" charset="0"/>
                <a:hlinkClick r:id="rId3"/>
              </a:rPr>
              <a:t>Commonsense Theory of Secrets</a:t>
            </a:r>
            <a:endParaRPr lang="en-US" u="sng">
              <a:solidFill>
                <a:srgbClr val="000000"/>
              </a:solidFill>
              <a:effectLst/>
              <a:ea typeface="Trebuchet MS" panose="020B0703020202090204" pitchFamily="34" charset="0"/>
              <a:cs typeface="Times New Roman" panose="02020603050405020304" pitchFamily="18" charset="0"/>
            </a:endParaRPr>
          </a:p>
          <a:p>
            <a:pPr>
              <a:spcBef>
                <a:spcPts val="0"/>
              </a:spcBef>
            </a:pPr>
            <a:endParaRPr lang="en-US">
              <a:solidFill>
                <a:srgbClr val="404040"/>
              </a:solidFill>
              <a:effectLst/>
              <a:ea typeface="Trebuchet MS" panose="020B0703020202090204" pitchFamily="34" charset="0"/>
              <a:cs typeface="Times New Roman" panose="02020603050405020304" pitchFamily="18" charset="0"/>
            </a:endParaRPr>
          </a:p>
          <a:p>
            <a:pPr>
              <a:spcBef>
                <a:spcPts val="0"/>
              </a:spcBef>
              <a:spcAft>
                <a:spcPts val="600"/>
              </a:spcAft>
            </a:pPr>
            <a:r>
              <a:rPr lang="en-US" u="sng">
                <a:solidFill>
                  <a:srgbClr val="000000"/>
                </a:solidFill>
                <a:effectLst/>
                <a:ea typeface="Trebuchet MS" panose="020B0703020202090204" pitchFamily="34" charset="0"/>
                <a:cs typeface="Times New Roman" panose="02020603050405020304" pitchFamily="18" charset="0"/>
                <a:hlinkClick r:id="rId4"/>
              </a:rPr>
              <a:t>The Logic of Secrets</a:t>
            </a:r>
            <a:endParaRPr lang="en-US" u="sng">
              <a:solidFill>
                <a:srgbClr val="000000"/>
              </a:solidFill>
              <a:effectLst/>
              <a:ea typeface="Trebuchet MS" panose="020B0703020202090204" pitchFamily="34" charset="0"/>
              <a:cs typeface="Times New Roman" panose="02020603050405020304" pitchFamily="18" charset="0"/>
            </a:endParaRPr>
          </a:p>
          <a:p>
            <a:pPr>
              <a:spcBef>
                <a:spcPts val="0"/>
              </a:spcBef>
              <a:spcAft>
                <a:spcPts val="600"/>
              </a:spcAft>
            </a:pPr>
            <a:endParaRPr lang="en-US" u="sng">
              <a:solidFill>
                <a:srgbClr val="404040"/>
              </a:solidFill>
              <a:ea typeface="Trebuchet MS" panose="020B0703020202090204" pitchFamily="34" charset="0"/>
              <a:cs typeface="Times New Roman" panose="02020603050405020304" pitchFamily="18" charset="0"/>
            </a:endParaRPr>
          </a:p>
          <a:p>
            <a:pPr>
              <a:spcBef>
                <a:spcPts val="0"/>
              </a:spcBef>
              <a:spcAft>
                <a:spcPts val="600"/>
              </a:spcAft>
            </a:pPr>
            <a:r>
              <a:rPr lang="en-US">
                <a:solidFill>
                  <a:srgbClr val="000000"/>
                </a:solidFill>
                <a:effectLst/>
                <a:ea typeface="Times New Roman" panose="02020603050405020304" pitchFamily="18" charset="0"/>
                <a:cs typeface="Times New Roman" panose="02020603050405020304" pitchFamily="18" charset="0"/>
              </a:rPr>
              <a:t>Lies and Deception: An Unhappy Divorce</a:t>
            </a:r>
            <a:r>
              <a:rPr lang="en-US">
                <a:effectLst/>
              </a:rPr>
              <a:t> </a:t>
            </a:r>
            <a:endParaRPr lang="en-US"/>
          </a:p>
        </p:txBody>
      </p:sp>
    </p:spTree>
    <p:extLst>
      <p:ext uri="{BB962C8B-B14F-4D97-AF65-F5344CB8AC3E}">
        <p14:creationId xmlns:p14="http://schemas.microsoft.com/office/powerpoint/2010/main" val="1926468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70300-16F6-D853-2662-F3274660F805}"/>
              </a:ext>
            </a:extLst>
          </p:cNvPr>
          <p:cNvSpPr>
            <a:spLocks noGrp="1"/>
          </p:cNvSpPr>
          <p:nvPr>
            <p:ph type="title"/>
          </p:nvPr>
        </p:nvSpPr>
        <p:spPr/>
        <p:txBody>
          <a:bodyPr/>
          <a:lstStyle/>
          <a:p>
            <a:r>
              <a:rPr lang="en-US"/>
              <a:t>Nearby Phenomena</a:t>
            </a:r>
          </a:p>
        </p:txBody>
      </p:sp>
      <p:sp>
        <p:nvSpPr>
          <p:cNvPr id="3" name="Content Placeholder 2">
            <a:extLst>
              <a:ext uri="{FF2B5EF4-FFF2-40B4-BE49-F238E27FC236}">
                <a16:creationId xmlns:a16="http://schemas.microsoft.com/office/drawing/2014/main" id="{C7772F2E-9BE1-5F2A-EC99-4D438CF32E0A}"/>
              </a:ext>
            </a:extLst>
          </p:cNvPr>
          <p:cNvSpPr>
            <a:spLocks noGrp="1"/>
          </p:cNvSpPr>
          <p:nvPr>
            <p:ph idx="1"/>
          </p:nvPr>
        </p:nvSpPr>
        <p:spPr>
          <a:xfrm>
            <a:off x="838200" y="1825624"/>
            <a:ext cx="10515600" cy="4869815"/>
          </a:xfrm>
        </p:spPr>
        <p:txBody>
          <a:bodyPr>
            <a:normAutofit/>
          </a:bodyPr>
          <a:lstStyle/>
          <a:p>
            <a:r>
              <a:rPr lang="en-US"/>
              <a:t>Providing an ontological characterization of </a:t>
            </a:r>
            <a:br>
              <a:rPr lang="en-US"/>
            </a:br>
            <a:r>
              <a:rPr lang="en-US"/>
              <a:t>secrets invariably involves addressing:</a:t>
            </a:r>
          </a:p>
          <a:p>
            <a:pPr lvl="1"/>
            <a:r>
              <a:rPr lang="en-US"/>
              <a:t>Bullshit</a:t>
            </a:r>
          </a:p>
          <a:p>
            <a:pPr lvl="1"/>
            <a:r>
              <a:rPr lang="en-US"/>
              <a:t>Lies</a:t>
            </a:r>
          </a:p>
          <a:p>
            <a:pPr lvl="1"/>
            <a:r>
              <a:rPr lang="en-US"/>
              <a:t>Deception</a:t>
            </a:r>
          </a:p>
          <a:p>
            <a:r>
              <a:rPr lang="en-US"/>
              <a:t>While keeping in focus how each manifests: </a:t>
            </a:r>
          </a:p>
          <a:p>
            <a:pPr lvl="1"/>
            <a:r>
              <a:rPr lang="en-US"/>
              <a:t>Concealment &amp; Disguise</a:t>
            </a:r>
          </a:p>
          <a:p>
            <a:pPr lvl="1"/>
            <a:r>
              <a:rPr lang="en-US"/>
              <a:t>Exaggeration &amp; Understatement </a:t>
            </a:r>
          </a:p>
          <a:p>
            <a:pPr lvl="1"/>
            <a:r>
              <a:rPr lang="en-US"/>
              <a:t>Camouflage &amp; Mimicry </a:t>
            </a:r>
          </a:p>
          <a:p>
            <a:pPr lvl="1"/>
            <a:r>
              <a:rPr lang="en-US"/>
              <a:t>Fake News &amp; Deep Fakes &amp; False Flags</a:t>
            </a:r>
          </a:p>
          <a:p>
            <a:pPr lvl="1"/>
            <a:r>
              <a:rPr lang="en-US"/>
              <a:t>Poker &amp; Werewolf </a:t>
            </a:r>
            <a:r>
              <a:rPr lang="en-US" i="1"/>
              <a:t>sic</a:t>
            </a:r>
            <a:endParaRPr lang="en-US"/>
          </a:p>
          <a:p>
            <a:endParaRPr lang="en-US"/>
          </a:p>
        </p:txBody>
      </p:sp>
      <p:pic>
        <p:nvPicPr>
          <p:cNvPr id="5" name="Picture 4" descr="A person in a suit with his arms out&#10;&#10;Description automatically generated">
            <a:extLst>
              <a:ext uri="{FF2B5EF4-FFF2-40B4-BE49-F238E27FC236}">
                <a16:creationId xmlns:a16="http://schemas.microsoft.com/office/drawing/2014/main" id="{0A54CEEA-05C3-1403-CBE2-11BEDBE0EFC7}"/>
              </a:ext>
            </a:extLst>
          </p:cNvPr>
          <p:cNvPicPr>
            <a:picLocks noChangeAspect="1"/>
          </p:cNvPicPr>
          <p:nvPr/>
        </p:nvPicPr>
        <p:blipFill>
          <a:blip r:embed="rId2"/>
          <a:stretch>
            <a:fillRect/>
          </a:stretch>
        </p:blipFill>
        <p:spPr>
          <a:xfrm>
            <a:off x="7670800" y="452950"/>
            <a:ext cx="3896360" cy="6161845"/>
          </a:xfrm>
          <a:prstGeom prst="rect">
            <a:avLst/>
          </a:prstGeom>
        </p:spPr>
      </p:pic>
    </p:spTree>
    <p:extLst>
      <p:ext uri="{BB962C8B-B14F-4D97-AF65-F5344CB8AC3E}">
        <p14:creationId xmlns:p14="http://schemas.microsoft.com/office/powerpoint/2010/main" val="3148465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70300-16F6-D853-2662-F3274660F805}"/>
              </a:ext>
            </a:extLst>
          </p:cNvPr>
          <p:cNvSpPr>
            <a:spLocks noGrp="1"/>
          </p:cNvSpPr>
          <p:nvPr>
            <p:ph type="title"/>
          </p:nvPr>
        </p:nvSpPr>
        <p:spPr/>
        <p:txBody>
          <a:bodyPr/>
          <a:lstStyle/>
          <a:p>
            <a:r>
              <a:rPr lang="en-US"/>
              <a:t>Nearby Phenomena</a:t>
            </a:r>
          </a:p>
        </p:txBody>
      </p:sp>
      <p:sp>
        <p:nvSpPr>
          <p:cNvPr id="3" name="Content Placeholder 2">
            <a:extLst>
              <a:ext uri="{FF2B5EF4-FFF2-40B4-BE49-F238E27FC236}">
                <a16:creationId xmlns:a16="http://schemas.microsoft.com/office/drawing/2014/main" id="{C7772F2E-9BE1-5F2A-EC99-4D438CF32E0A}"/>
              </a:ext>
            </a:extLst>
          </p:cNvPr>
          <p:cNvSpPr>
            <a:spLocks noGrp="1"/>
          </p:cNvSpPr>
          <p:nvPr>
            <p:ph idx="1"/>
          </p:nvPr>
        </p:nvSpPr>
        <p:spPr>
          <a:xfrm>
            <a:off x="838200" y="1825624"/>
            <a:ext cx="10515600" cy="4869815"/>
          </a:xfrm>
        </p:spPr>
        <p:txBody>
          <a:bodyPr>
            <a:normAutofit/>
          </a:bodyPr>
          <a:lstStyle/>
          <a:p>
            <a:r>
              <a:rPr lang="en-US"/>
              <a:t>Providing an ontological characterization of </a:t>
            </a:r>
            <a:br>
              <a:rPr lang="en-US"/>
            </a:br>
            <a:r>
              <a:rPr lang="en-US"/>
              <a:t>secrets invariably involves addressing:</a:t>
            </a:r>
          </a:p>
          <a:p>
            <a:pPr lvl="1"/>
            <a:r>
              <a:rPr lang="en-US">
                <a:solidFill>
                  <a:srgbClr val="FF0000"/>
                </a:solidFill>
              </a:rPr>
              <a:t>Bullshit</a:t>
            </a:r>
          </a:p>
          <a:p>
            <a:pPr lvl="1"/>
            <a:r>
              <a:rPr lang="en-US"/>
              <a:t>Lies</a:t>
            </a:r>
          </a:p>
          <a:p>
            <a:pPr lvl="1"/>
            <a:r>
              <a:rPr lang="en-US"/>
              <a:t>Deception</a:t>
            </a:r>
          </a:p>
          <a:p>
            <a:r>
              <a:rPr lang="en-US"/>
              <a:t>While keeping in focus how each manifests: </a:t>
            </a:r>
          </a:p>
          <a:p>
            <a:pPr lvl="1"/>
            <a:r>
              <a:rPr lang="en-US"/>
              <a:t>Concealment &amp; Disguise</a:t>
            </a:r>
          </a:p>
          <a:p>
            <a:pPr lvl="1"/>
            <a:r>
              <a:rPr lang="en-US"/>
              <a:t>Exaggeration &amp; Understatement </a:t>
            </a:r>
          </a:p>
          <a:p>
            <a:pPr lvl="1"/>
            <a:r>
              <a:rPr lang="en-US"/>
              <a:t>Camouflage &amp; Mimicry </a:t>
            </a:r>
          </a:p>
          <a:p>
            <a:pPr lvl="1"/>
            <a:r>
              <a:rPr lang="en-US"/>
              <a:t>Fake News &amp; Deep Fakes &amp; False Flags</a:t>
            </a:r>
          </a:p>
          <a:p>
            <a:pPr lvl="1"/>
            <a:r>
              <a:rPr lang="en-US"/>
              <a:t>Poker &amp; Werewolf </a:t>
            </a:r>
            <a:r>
              <a:rPr lang="en-US" i="1"/>
              <a:t>sic</a:t>
            </a:r>
            <a:endParaRPr lang="en-US"/>
          </a:p>
          <a:p>
            <a:endParaRPr lang="en-US"/>
          </a:p>
        </p:txBody>
      </p:sp>
      <p:pic>
        <p:nvPicPr>
          <p:cNvPr id="5" name="Picture 4" descr="A person in a suit with his arms out&#10;&#10;Description automatically generated">
            <a:extLst>
              <a:ext uri="{FF2B5EF4-FFF2-40B4-BE49-F238E27FC236}">
                <a16:creationId xmlns:a16="http://schemas.microsoft.com/office/drawing/2014/main" id="{0A54CEEA-05C3-1403-CBE2-11BEDBE0EFC7}"/>
              </a:ext>
            </a:extLst>
          </p:cNvPr>
          <p:cNvPicPr>
            <a:picLocks noChangeAspect="1"/>
          </p:cNvPicPr>
          <p:nvPr/>
        </p:nvPicPr>
        <p:blipFill>
          <a:blip r:embed="rId2"/>
          <a:stretch>
            <a:fillRect/>
          </a:stretch>
        </p:blipFill>
        <p:spPr>
          <a:xfrm>
            <a:off x="7670800" y="452950"/>
            <a:ext cx="3896360" cy="6161845"/>
          </a:xfrm>
          <a:prstGeom prst="rect">
            <a:avLst/>
          </a:prstGeom>
        </p:spPr>
      </p:pic>
    </p:spTree>
    <p:extLst>
      <p:ext uri="{BB962C8B-B14F-4D97-AF65-F5344CB8AC3E}">
        <p14:creationId xmlns:p14="http://schemas.microsoft.com/office/powerpoint/2010/main" val="110297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CCF3F-29D3-EF7C-3B83-B826689EAC55}"/>
              </a:ext>
            </a:extLst>
          </p:cNvPr>
          <p:cNvSpPr>
            <a:spLocks noGrp="1"/>
          </p:cNvSpPr>
          <p:nvPr>
            <p:ph type="title"/>
          </p:nvPr>
        </p:nvSpPr>
        <p:spPr/>
        <p:txBody>
          <a:bodyPr/>
          <a:lstStyle/>
          <a:p>
            <a:r>
              <a:rPr lang="en-US"/>
              <a:t>Bullshit</a:t>
            </a:r>
          </a:p>
        </p:txBody>
      </p:sp>
      <p:sp>
        <p:nvSpPr>
          <p:cNvPr id="3" name="Content Placeholder 2">
            <a:extLst>
              <a:ext uri="{FF2B5EF4-FFF2-40B4-BE49-F238E27FC236}">
                <a16:creationId xmlns:a16="http://schemas.microsoft.com/office/drawing/2014/main" id="{DF2335ED-B882-65B1-8D97-B57013049BA4}"/>
              </a:ext>
            </a:extLst>
          </p:cNvPr>
          <p:cNvSpPr>
            <a:spLocks noGrp="1"/>
          </p:cNvSpPr>
          <p:nvPr>
            <p:ph idx="1"/>
          </p:nvPr>
        </p:nvSpPr>
        <p:spPr>
          <a:xfrm>
            <a:off x="838200" y="1825624"/>
            <a:ext cx="10515600" cy="4762211"/>
          </a:xfrm>
        </p:spPr>
        <p:txBody>
          <a:bodyPr/>
          <a:lstStyle/>
          <a:p>
            <a:r>
              <a:rPr lang="en-US"/>
              <a:t>Frankfurt famously drew a distinction between lying and bullshit</a:t>
            </a:r>
          </a:p>
          <a:p>
            <a:endParaRPr lang="en-US"/>
          </a:p>
          <a:p>
            <a:r>
              <a:rPr lang="en-US"/>
              <a:t>Roughly, while both the liar and truth-teller </a:t>
            </a:r>
            <a:br>
              <a:rPr lang="en-US"/>
            </a:br>
            <a:r>
              <a:rPr lang="en-US"/>
              <a:t>intend to </a:t>
            </a:r>
            <a:r>
              <a:rPr lang="en-US" i="1"/>
              <a:t>engage with</a:t>
            </a:r>
            <a:r>
              <a:rPr lang="en-US"/>
              <a:t> truth</a:t>
            </a:r>
          </a:p>
          <a:p>
            <a:endParaRPr lang="en-US"/>
          </a:p>
          <a:p>
            <a:r>
              <a:rPr lang="en-US"/>
              <a:t>Truth-teller seeks to convey truths; liars </a:t>
            </a:r>
            <a:br>
              <a:rPr lang="en-US"/>
            </a:br>
            <a:r>
              <a:rPr lang="en-US"/>
              <a:t>seek to conceal them</a:t>
            </a:r>
          </a:p>
          <a:p>
            <a:endParaRPr lang="en-US"/>
          </a:p>
          <a:p>
            <a:r>
              <a:rPr lang="en-US"/>
              <a:t>Bullshitters don’t intend to engage with truth</a:t>
            </a:r>
          </a:p>
        </p:txBody>
      </p:sp>
      <p:pic>
        <p:nvPicPr>
          <p:cNvPr id="5" name="Picture 4" descr="A wooden stamp with a handle&#10;&#10;Description automatically generated">
            <a:extLst>
              <a:ext uri="{FF2B5EF4-FFF2-40B4-BE49-F238E27FC236}">
                <a16:creationId xmlns:a16="http://schemas.microsoft.com/office/drawing/2014/main" id="{C9B6A5FE-F720-5BAE-52A7-81FB8851DE10}"/>
              </a:ext>
            </a:extLst>
          </p:cNvPr>
          <p:cNvPicPr>
            <a:picLocks noChangeAspect="1"/>
          </p:cNvPicPr>
          <p:nvPr/>
        </p:nvPicPr>
        <p:blipFill>
          <a:blip r:embed="rId2"/>
          <a:stretch>
            <a:fillRect/>
          </a:stretch>
        </p:blipFill>
        <p:spPr>
          <a:xfrm>
            <a:off x="7678883" y="2682621"/>
            <a:ext cx="4001832" cy="3960290"/>
          </a:xfrm>
          <a:prstGeom prst="rect">
            <a:avLst/>
          </a:prstGeom>
        </p:spPr>
      </p:pic>
    </p:spTree>
    <p:extLst>
      <p:ext uri="{BB962C8B-B14F-4D97-AF65-F5344CB8AC3E}">
        <p14:creationId xmlns:p14="http://schemas.microsoft.com/office/powerpoint/2010/main" val="823964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Group Exercise</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p:txBody>
          <a:bodyPr/>
          <a:lstStyle/>
          <a:p>
            <a:r>
              <a:rPr lang="en-US" sz="2800"/>
              <a:t>Consider Frankfurt’s roughly described disinction between lies and bullshit; explore in small groups the plausibility of the distinction</a:t>
            </a:r>
          </a:p>
          <a:p>
            <a:pPr lvl="1"/>
            <a:endParaRPr lang="en-US" sz="2800"/>
          </a:p>
          <a:p>
            <a:pPr marL="0" indent="0" algn="ctr">
              <a:buNone/>
            </a:pPr>
            <a:endParaRPr lang="en-US" sz="3200" b="1">
              <a:solidFill>
                <a:srgbClr val="FF0000"/>
              </a:solidFill>
            </a:endParaRPr>
          </a:p>
          <a:p>
            <a:pPr marL="0" indent="0" algn="ctr">
              <a:buNone/>
            </a:pPr>
            <a:r>
              <a:rPr lang="en-US" sz="3200" b="1">
                <a:solidFill>
                  <a:srgbClr val="FF0000"/>
                </a:solidFill>
              </a:rPr>
              <a:t>Be prepared to share objections against or support for the distinction as drawn by Frankfurt</a:t>
            </a:r>
          </a:p>
          <a:p>
            <a:pPr marL="0" indent="0" algn="ctr">
              <a:buNone/>
            </a:pPr>
            <a:endParaRPr lang="en-US" sz="3200"/>
          </a:p>
        </p:txBody>
      </p:sp>
    </p:spTree>
    <p:extLst>
      <p:ext uri="{BB962C8B-B14F-4D97-AF65-F5344CB8AC3E}">
        <p14:creationId xmlns:p14="http://schemas.microsoft.com/office/powerpoint/2010/main" val="3135402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70300-16F6-D853-2662-F3274660F805}"/>
              </a:ext>
            </a:extLst>
          </p:cNvPr>
          <p:cNvSpPr>
            <a:spLocks noGrp="1"/>
          </p:cNvSpPr>
          <p:nvPr>
            <p:ph type="title"/>
          </p:nvPr>
        </p:nvSpPr>
        <p:spPr/>
        <p:txBody>
          <a:bodyPr/>
          <a:lstStyle/>
          <a:p>
            <a:r>
              <a:rPr lang="en-US"/>
              <a:t>Nearby Phenomena</a:t>
            </a:r>
          </a:p>
        </p:txBody>
      </p:sp>
      <p:sp>
        <p:nvSpPr>
          <p:cNvPr id="3" name="Content Placeholder 2">
            <a:extLst>
              <a:ext uri="{FF2B5EF4-FFF2-40B4-BE49-F238E27FC236}">
                <a16:creationId xmlns:a16="http://schemas.microsoft.com/office/drawing/2014/main" id="{C7772F2E-9BE1-5F2A-EC99-4D438CF32E0A}"/>
              </a:ext>
            </a:extLst>
          </p:cNvPr>
          <p:cNvSpPr>
            <a:spLocks noGrp="1"/>
          </p:cNvSpPr>
          <p:nvPr>
            <p:ph idx="1"/>
          </p:nvPr>
        </p:nvSpPr>
        <p:spPr>
          <a:xfrm>
            <a:off x="838200" y="1825624"/>
            <a:ext cx="10515600" cy="4869815"/>
          </a:xfrm>
        </p:spPr>
        <p:txBody>
          <a:bodyPr>
            <a:normAutofit/>
          </a:bodyPr>
          <a:lstStyle/>
          <a:p>
            <a:r>
              <a:rPr lang="en-US"/>
              <a:t>Providing an ontological characterization of </a:t>
            </a:r>
            <a:br>
              <a:rPr lang="en-US"/>
            </a:br>
            <a:r>
              <a:rPr lang="en-US"/>
              <a:t>secrets invariably involves addressing:</a:t>
            </a:r>
          </a:p>
          <a:p>
            <a:pPr lvl="1"/>
            <a:r>
              <a:rPr lang="en-US"/>
              <a:t>Bullshit</a:t>
            </a:r>
          </a:p>
          <a:p>
            <a:pPr lvl="1"/>
            <a:r>
              <a:rPr lang="en-US">
                <a:solidFill>
                  <a:srgbClr val="FF0000"/>
                </a:solidFill>
              </a:rPr>
              <a:t>Lies</a:t>
            </a:r>
          </a:p>
          <a:p>
            <a:pPr lvl="1"/>
            <a:r>
              <a:rPr lang="en-US">
                <a:solidFill>
                  <a:srgbClr val="FF0000"/>
                </a:solidFill>
              </a:rPr>
              <a:t>Deception</a:t>
            </a:r>
          </a:p>
          <a:p>
            <a:r>
              <a:rPr lang="en-US"/>
              <a:t>While keeping in focus how each manifests: </a:t>
            </a:r>
          </a:p>
          <a:p>
            <a:pPr lvl="1"/>
            <a:r>
              <a:rPr lang="en-US"/>
              <a:t>Concealment &amp; Disguise</a:t>
            </a:r>
          </a:p>
          <a:p>
            <a:pPr lvl="1"/>
            <a:r>
              <a:rPr lang="en-US"/>
              <a:t>Exaggeration &amp; Understatement </a:t>
            </a:r>
          </a:p>
          <a:p>
            <a:pPr lvl="1"/>
            <a:r>
              <a:rPr lang="en-US"/>
              <a:t>Camouflage &amp; Mimicry </a:t>
            </a:r>
          </a:p>
          <a:p>
            <a:pPr lvl="1"/>
            <a:r>
              <a:rPr lang="en-US"/>
              <a:t>Fake News &amp; Deep Fakes &amp; False Flags</a:t>
            </a:r>
          </a:p>
          <a:p>
            <a:pPr lvl="1"/>
            <a:r>
              <a:rPr lang="en-US"/>
              <a:t>Poker &amp; Werewolf </a:t>
            </a:r>
            <a:r>
              <a:rPr lang="en-US" i="1"/>
              <a:t>sic</a:t>
            </a:r>
            <a:endParaRPr lang="en-US"/>
          </a:p>
          <a:p>
            <a:endParaRPr lang="en-US"/>
          </a:p>
        </p:txBody>
      </p:sp>
      <p:pic>
        <p:nvPicPr>
          <p:cNvPr id="5" name="Picture 4" descr="A person in a suit with his arms out&#10;&#10;Description automatically generated">
            <a:extLst>
              <a:ext uri="{FF2B5EF4-FFF2-40B4-BE49-F238E27FC236}">
                <a16:creationId xmlns:a16="http://schemas.microsoft.com/office/drawing/2014/main" id="{0A54CEEA-05C3-1403-CBE2-11BEDBE0EFC7}"/>
              </a:ext>
            </a:extLst>
          </p:cNvPr>
          <p:cNvPicPr>
            <a:picLocks noChangeAspect="1"/>
          </p:cNvPicPr>
          <p:nvPr/>
        </p:nvPicPr>
        <p:blipFill>
          <a:blip r:embed="rId2"/>
          <a:stretch>
            <a:fillRect/>
          </a:stretch>
        </p:blipFill>
        <p:spPr>
          <a:xfrm>
            <a:off x="7670800" y="452950"/>
            <a:ext cx="3896360" cy="6161845"/>
          </a:xfrm>
          <a:prstGeom prst="rect">
            <a:avLst/>
          </a:prstGeom>
        </p:spPr>
      </p:pic>
    </p:spTree>
    <p:extLst>
      <p:ext uri="{BB962C8B-B14F-4D97-AF65-F5344CB8AC3E}">
        <p14:creationId xmlns:p14="http://schemas.microsoft.com/office/powerpoint/2010/main" val="5118032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p:txBody>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intends to deceive B by stating that p</a:t>
            </a:r>
          </a:p>
          <a:p>
            <a:pPr lvl="1"/>
            <a:endParaRPr lang="en-US" sz="2800"/>
          </a:p>
          <a:p>
            <a:endParaRPr lang="en-US"/>
          </a:p>
          <a:p>
            <a:endParaRPr lang="en-US" sz="3200"/>
          </a:p>
        </p:txBody>
      </p:sp>
    </p:spTree>
    <p:extLst>
      <p:ext uri="{BB962C8B-B14F-4D97-AF65-F5344CB8AC3E}">
        <p14:creationId xmlns:p14="http://schemas.microsoft.com/office/powerpoint/2010/main" val="1545869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18E6-66EB-6F17-81F4-B4094BFE0952}"/>
              </a:ext>
            </a:extLst>
          </p:cNvPr>
          <p:cNvSpPr>
            <a:spLocks noGrp="1"/>
          </p:cNvSpPr>
          <p:nvPr>
            <p:ph type="title"/>
          </p:nvPr>
        </p:nvSpPr>
        <p:spPr/>
        <p:txBody>
          <a:bodyPr/>
          <a:lstStyle/>
          <a:p>
            <a:r>
              <a:rPr lang="en-US"/>
              <a:t>Traditional Lies</a:t>
            </a:r>
          </a:p>
        </p:txBody>
      </p:sp>
      <p:sp>
        <p:nvSpPr>
          <p:cNvPr id="3" name="Content Placeholder 2">
            <a:extLst>
              <a:ext uri="{FF2B5EF4-FFF2-40B4-BE49-F238E27FC236}">
                <a16:creationId xmlns:a16="http://schemas.microsoft.com/office/drawing/2014/main" id="{B438DE92-7D61-2637-248C-4E560463F563}"/>
              </a:ext>
            </a:extLst>
          </p:cNvPr>
          <p:cNvSpPr>
            <a:spLocks noGrp="1"/>
          </p:cNvSpPr>
          <p:nvPr>
            <p:ph idx="1"/>
          </p:nvPr>
        </p:nvSpPr>
        <p:spPr/>
        <p:txBody>
          <a:bodyPr/>
          <a:lstStyle/>
          <a:p>
            <a:r>
              <a:rPr lang="en-US"/>
              <a:t>A </a:t>
            </a:r>
            <a:r>
              <a:rPr lang="en-US" i="1"/>
              <a:t>lies to</a:t>
            </a:r>
            <a:r>
              <a:rPr lang="en-US"/>
              <a:t> B just in case: </a:t>
            </a:r>
          </a:p>
          <a:p>
            <a:pPr lvl="1"/>
            <a:r>
              <a:rPr lang="en-US" sz="2800"/>
              <a:t>A states proposition p to B</a:t>
            </a:r>
          </a:p>
          <a:p>
            <a:pPr lvl="1"/>
            <a:r>
              <a:rPr lang="en-US" sz="2800"/>
              <a:t>A believes that p is false</a:t>
            </a:r>
          </a:p>
          <a:p>
            <a:pPr lvl="1"/>
            <a:r>
              <a:rPr lang="en-US" sz="2800"/>
              <a:t>A intends to </a:t>
            </a:r>
            <a:r>
              <a:rPr lang="en-US" sz="2800">
                <a:solidFill>
                  <a:srgbClr val="FF0000"/>
                </a:solidFill>
              </a:rPr>
              <a:t>deceive</a:t>
            </a:r>
            <a:r>
              <a:rPr lang="en-US" sz="2800"/>
              <a:t> B by stating that p</a:t>
            </a:r>
          </a:p>
          <a:p>
            <a:pPr lvl="1"/>
            <a:endParaRPr lang="en-US" sz="2800"/>
          </a:p>
          <a:p>
            <a:endParaRPr lang="en-US"/>
          </a:p>
          <a:p>
            <a:r>
              <a:rPr lang="en-US"/>
              <a:t>A </a:t>
            </a:r>
            <a:r>
              <a:rPr lang="en-US" i="1"/>
              <a:t>deceives</a:t>
            </a:r>
            <a:r>
              <a:rPr lang="en-US"/>
              <a:t> B with respect to whether p just in case A aims to bring about a false belief in B regarding whether p</a:t>
            </a:r>
          </a:p>
          <a:p>
            <a:endParaRPr lang="en-US" sz="3200"/>
          </a:p>
        </p:txBody>
      </p:sp>
    </p:spTree>
    <p:extLst>
      <p:ext uri="{BB962C8B-B14F-4D97-AF65-F5344CB8AC3E}">
        <p14:creationId xmlns:p14="http://schemas.microsoft.com/office/powerpoint/2010/main" val="2856945329"/>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1405</Words>
  <Application>Microsoft Macintosh PowerPoint</Application>
  <PresentationFormat>Widescreen</PresentationFormat>
  <Paragraphs>191</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Aptos</vt:lpstr>
      <vt:lpstr>Arial</vt:lpstr>
      <vt:lpstr>Garamond</vt:lpstr>
      <vt:lpstr>Times New Roman</vt:lpstr>
      <vt:lpstr>Trebuchet MS</vt:lpstr>
      <vt:lpstr>1_Office Theme</vt:lpstr>
      <vt:lpstr>Ontology of Secrets (Part 3)</vt:lpstr>
      <vt:lpstr>Outline</vt:lpstr>
      <vt:lpstr>Nearby Phenomena</vt:lpstr>
      <vt:lpstr>Nearby Phenomena</vt:lpstr>
      <vt:lpstr>Bullshit</vt:lpstr>
      <vt:lpstr>Group Exercise</vt:lpstr>
      <vt:lpstr>Nearby Phenomena</vt:lpstr>
      <vt:lpstr>Traditional Lies</vt:lpstr>
      <vt:lpstr>Traditional Lies</vt:lpstr>
      <vt:lpstr>Traditional Lies</vt:lpstr>
      <vt:lpstr>Traditional Lies</vt:lpstr>
      <vt:lpstr>Traditional Lies</vt:lpstr>
      <vt:lpstr>Traditional Lies</vt:lpstr>
      <vt:lpstr>Traditional Lies</vt:lpstr>
      <vt:lpstr>Group Exercise</vt:lpstr>
      <vt:lpstr>Traditional Lies</vt:lpstr>
      <vt:lpstr>Traditional Lies</vt:lpstr>
      <vt:lpstr>Traditional Lies</vt:lpstr>
      <vt:lpstr>Traditional Lies</vt:lpstr>
      <vt:lpstr>Traditional Lies</vt:lpstr>
      <vt:lpstr>Revised Account</vt:lpstr>
      <vt:lpstr>Revised Account</vt:lpstr>
      <vt:lpstr>Revised Account</vt:lpstr>
      <vt:lpstr>Group Exercise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 Beverley</dc:creator>
  <cp:lastModifiedBy>John Beverley</cp:lastModifiedBy>
  <cp:revision>2</cp:revision>
  <dcterms:created xsi:type="dcterms:W3CDTF">2024-06-07T13:13:49Z</dcterms:created>
  <dcterms:modified xsi:type="dcterms:W3CDTF">2024-06-07T13:15:46Z</dcterms:modified>
</cp:coreProperties>
</file>

<file path=docProps/thumbnail.jpeg>
</file>